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5"/>
  </p:notesMasterIdLst>
  <p:sldIdLst>
    <p:sldId id="297" r:id="rId2"/>
    <p:sldId id="280" r:id="rId3"/>
    <p:sldId id="298" r:id="rId4"/>
    <p:sldId id="299" r:id="rId5"/>
    <p:sldId id="300" r:id="rId6"/>
    <p:sldId id="301" r:id="rId7"/>
    <p:sldId id="302" r:id="rId8"/>
    <p:sldId id="303" r:id="rId9"/>
    <p:sldId id="304" r:id="rId10"/>
    <p:sldId id="305" r:id="rId11"/>
    <p:sldId id="306" r:id="rId12"/>
    <p:sldId id="307" r:id="rId13"/>
    <p:sldId id="308" r:id="rId14"/>
    <p:sldId id="309" r:id="rId15"/>
    <p:sldId id="264" r:id="rId16"/>
    <p:sldId id="283" r:id="rId17"/>
    <p:sldId id="281" r:id="rId18"/>
    <p:sldId id="284" r:id="rId19"/>
    <p:sldId id="282" r:id="rId20"/>
    <p:sldId id="285" r:id="rId21"/>
    <p:sldId id="286" r:id="rId22"/>
    <p:sldId id="271" r:id="rId23"/>
    <p:sldId id="289" r:id="rId24"/>
    <p:sldId id="290" r:id="rId25"/>
    <p:sldId id="288" r:id="rId26"/>
    <p:sldId id="258" r:id="rId27"/>
    <p:sldId id="265" r:id="rId28"/>
    <p:sldId id="293" r:id="rId29"/>
    <p:sldId id="279" r:id="rId30"/>
    <p:sldId id="269" r:id="rId31"/>
    <p:sldId id="296" r:id="rId32"/>
    <p:sldId id="276" r:id="rId33"/>
    <p:sldId id="278" r:id="rId34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DAF00"/>
    <a:srgbClr val="050D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381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381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400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1">
                  <a:lumOff val="13543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solidFill>
            <a:srgbClr val="014D80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009D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61D836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027002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E3E5E8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chemeClr val="accent4">
              <a:hueOff val="-613784"/>
              <a:lumOff val="1275"/>
            </a:schemeClr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4">
                  <a:hueOff val="-613784"/>
                  <a:lumOff val="1275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E3E5E8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E3E5E8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53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0C0C0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98195F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6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0C0C0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650E48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400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381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262727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42424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030"/>
    <p:restoredTop sz="94694"/>
  </p:normalViewPr>
  <p:slideViewPr>
    <p:cSldViewPr snapToGrid="0">
      <p:cViewPr varScale="1">
        <p:scale>
          <a:sx n="61" d="100"/>
          <a:sy n="61" d="100"/>
        </p:scale>
        <p:origin x="304" y="8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9" name="Shape 14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498" y="11839048"/>
            <a:ext cx="21971003" cy="636979"/>
          </a:xfrm>
          <a:prstGeom prst="rect">
            <a:avLst/>
          </a:prstGeom>
        </p:spPr>
        <p:txBody>
          <a:bodyPr lIns="45719" tIns="45719" rIns="45719" bIns="45719" anchor="b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Author and Date</a:t>
            </a:r>
          </a:p>
        </p:txBody>
      </p:sp>
      <p:sp>
        <p:nvSpPr>
          <p:cNvPr id="12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z="11600" spc="-232"/>
            </a:lvl1pPr>
          </a:lstStyle>
          <a:p>
            <a:r>
              <a:t>Presentation Title</a:t>
            </a:r>
          </a:p>
        </p:txBody>
      </p:sp>
      <p:sp>
        <p:nvSpPr>
          <p:cNvPr id="13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7196865"/>
            <a:ext cx="21971000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Presentation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7748" y="13080999"/>
            <a:ext cx="368504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Statement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Fact information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Fact information</a:t>
            </a:r>
          </a:p>
        </p:txBody>
      </p:sp>
      <p:sp>
        <p:nvSpPr>
          <p:cNvPr id="107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935258"/>
            <a:ext cx="21971000" cy="7359063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5pPr>
          </a:lstStyle>
          <a:p>
            <a:r>
              <a:t>100%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0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Attribution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2480825" y="10675453"/>
            <a:ext cx="201492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Attribution</a:t>
            </a:r>
          </a:p>
        </p:txBody>
      </p:sp>
      <p:sp>
        <p:nvSpPr>
          <p:cNvPr id="116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 anchor="ctr"/>
          <a:lstStyle>
            <a:lvl1pPr marL="638923" indent="-4699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“Notable Quote”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Low-angle black and white photo of a futuristic apartment building under a cloudy sky"/>
          <p:cNvSpPr>
            <a:spLocks noGrp="1"/>
          </p:cNvSpPr>
          <p:nvPr>
            <p:ph type="pic" idx="21"/>
          </p:nvPr>
        </p:nvSpPr>
        <p:spPr>
          <a:xfrm>
            <a:off x="-120802" y="1270000"/>
            <a:ext cx="16840201" cy="11226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5" name="Black and white photo of the outside of a modern office building "/>
          <p:cNvSpPr>
            <a:spLocks noGrp="1"/>
          </p:cNvSpPr>
          <p:nvPr>
            <p:ph type="pic" sz="quarter" idx="22"/>
          </p:nvPr>
        </p:nvSpPr>
        <p:spPr>
          <a:xfrm>
            <a:off x="15443200" y="1270000"/>
            <a:ext cx="8102600" cy="54102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6" name="Black and white photo of lattice-like, modern architecture on a building"/>
          <p:cNvSpPr>
            <a:spLocks noGrp="1"/>
          </p:cNvSpPr>
          <p:nvPr>
            <p:ph type="pic" sz="half" idx="23"/>
          </p:nvPr>
        </p:nvSpPr>
        <p:spPr>
          <a:xfrm>
            <a:off x="15811500" y="4876800"/>
            <a:ext cx="7366000" cy="9829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Low-angle black and white photo of a modern building"/>
          <p:cNvSpPr>
            <a:spLocks noGrp="1"/>
          </p:cNvSpPr>
          <p:nvPr>
            <p:ph type="pic" idx="21"/>
          </p:nvPr>
        </p:nvSpPr>
        <p:spPr>
          <a:xfrm>
            <a:off x="0" y="-1270000"/>
            <a:ext cx="24384000" cy="1625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Black and white photo of light and shadows on a building"/>
          <p:cNvSpPr>
            <a:spLocks noGrp="1"/>
          </p:cNvSpPr>
          <p:nvPr>
            <p:ph type="pic" idx="21"/>
          </p:nvPr>
        </p:nvSpPr>
        <p:spPr>
          <a:xfrm>
            <a:off x="0" y="-1270000"/>
            <a:ext cx="24384000" cy="1625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2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z="11600" spc="-232"/>
            </a:lvl1pPr>
          </a:lstStyle>
          <a:p>
            <a:r>
              <a:t>Presentation Title</a:t>
            </a:r>
          </a:p>
        </p:txBody>
      </p:sp>
      <p:sp>
        <p:nvSpPr>
          <p:cNvPr id="23" name="Author and Date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Author and Date</a:t>
            </a:r>
          </a:p>
        </p:txBody>
      </p:sp>
      <p:sp>
        <p:nvSpPr>
          <p:cNvPr id="24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11609910"/>
            <a:ext cx="21971000" cy="1144688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Presentation Subtitle 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r>
              <a:t>Slide Title</a:t>
            </a:r>
          </a:p>
        </p:txBody>
      </p:sp>
      <p:sp>
        <p:nvSpPr>
          <p:cNvPr id="33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7060576"/>
            <a:ext cx="9779000" cy="5382403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Slide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4" name="Black and white photo of shadows cast on a concrete structure"/>
          <p:cNvSpPr>
            <a:spLocks noGrp="1"/>
          </p:cNvSpPr>
          <p:nvPr>
            <p:ph type="pic" idx="21"/>
          </p:nvPr>
        </p:nvSpPr>
        <p:spPr>
          <a:xfrm>
            <a:off x="9270652" y="1263650"/>
            <a:ext cx="16757661" cy="11188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43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245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Slide Subtitle</a:t>
            </a:r>
          </a:p>
        </p:txBody>
      </p:sp>
      <p:sp>
        <p:nvSpPr>
          <p:cNvPr id="44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952500"/>
            <a:ext cx="9779000" cy="1435100"/>
          </a:xfrm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61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245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Slide Subtitle</a:t>
            </a:r>
          </a:p>
        </p:txBody>
      </p:sp>
      <p:sp>
        <p:nvSpPr>
          <p:cNvPr id="62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248504"/>
            <a:ext cx="9779000" cy="8256012"/>
          </a:xfrm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3" name="Close-up black and white photo of intricate building architecture"/>
          <p:cNvSpPr>
            <a:spLocks noGrp="1"/>
          </p:cNvSpPr>
          <p:nvPr>
            <p:ph type="pic" idx="22"/>
          </p:nvPr>
        </p:nvSpPr>
        <p:spPr>
          <a:xfrm>
            <a:off x="12192000" y="-1341967"/>
            <a:ext cx="10922000" cy="1639993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sz="11600" b="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Section Title</a:t>
            </a:r>
          </a:p>
        </p:txBody>
      </p:sp>
      <p:sp>
        <p:nvSpPr>
          <p:cNvPr id="7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952500"/>
            <a:ext cx="21971000" cy="1434949"/>
          </a:xfrm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80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245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Slide Subtitle</a:t>
            </a:r>
          </a:p>
        </p:txBody>
      </p:sp>
      <p:sp>
        <p:nvSpPr>
          <p:cNvPr id="8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Agenda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952500"/>
            <a:ext cx="21971000" cy="1435100"/>
          </a:xfrm>
          <a:prstGeom prst="rect">
            <a:avLst/>
          </a:prstGeom>
        </p:spPr>
        <p:txBody>
          <a:bodyPr/>
          <a:lstStyle/>
          <a:p>
            <a:r>
              <a:t>Agenda Title</a:t>
            </a:r>
          </a:p>
        </p:txBody>
      </p:sp>
      <p:sp>
        <p:nvSpPr>
          <p:cNvPr id="89" name="Agenda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245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Agenda Subtitle</a:t>
            </a:r>
          </a:p>
        </p:txBody>
      </p:sp>
      <p:sp>
        <p:nvSpPr>
          <p:cNvPr id="90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5pPr>
          </a:lstStyle>
          <a:p>
            <a:r>
              <a:t>Agenda Topics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7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952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Slide Title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ransition spd="med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Author and Dat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>
            <a:normAutofit lnSpcReduction="10000"/>
          </a:bodyPr>
          <a:lstStyle/>
          <a:p>
            <a:r>
              <a:rPr lang="en-US" dirty="0"/>
              <a:t>Caffeinated </a:t>
            </a:r>
            <a:r>
              <a:rPr lang="en-US" dirty="0" err="1"/>
              <a:t>Qrackheads</a:t>
            </a:r>
            <a:endParaRPr dirty="0"/>
          </a:p>
        </p:txBody>
      </p:sp>
      <p:sp>
        <p:nvSpPr>
          <p:cNvPr id="152" name="Presentation Title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Hardware-accelerated QAOA for graph cutting</a:t>
            </a:r>
            <a:endParaRPr dirty="0"/>
          </a:p>
        </p:txBody>
      </p:sp>
      <p:sp>
        <p:nvSpPr>
          <p:cNvPr id="153" name="Presentation Subtitle"/>
          <p:cNvSpPr txBox="1"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Better graph cuts than last time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lide 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What is QAOA?</a:t>
            </a:r>
            <a:endParaRPr dirty="0"/>
          </a:p>
        </p:txBody>
      </p:sp>
      <p:sp>
        <p:nvSpPr>
          <p:cNvPr id="156" name="Slide Subtitl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And what is the circuit?</a:t>
            </a:r>
            <a:endParaRPr dirty="0"/>
          </a:p>
        </p:txBody>
      </p:sp>
      <p:sp>
        <p:nvSpPr>
          <p:cNvPr id="157" name="Slide bullet text"/>
          <p:cNvSpPr txBox="1">
            <a:spLocks noGrp="1"/>
          </p:cNvSpPr>
          <p:nvPr>
            <p:ph type="body" idx="1"/>
          </p:nvPr>
        </p:nvSpPr>
        <p:spPr>
          <a:xfrm>
            <a:off x="18264554" y="3679125"/>
            <a:ext cx="4912946" cy="8825391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2 parameters per layer</a:t>
            </a:r>
          </a:p>
          <a:p>
            <a:r>
              <a:rPr lang="en-US" dirty="0"/>
              <a:t>p layers</a:t>
            </a:r>
          </a:p>
          <a:p>
            <a:pPr marL="0" indent="0">
              <a:buNone/>
            </a:pP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6DF9687-5374-BECF-1AB6-38D83D9132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2641"/>
          <a:stretch/>
        </p:blipFill>
        <p:spPr>
          <a:xfrm>
            <a:off x="1206500" y="3679125"/>
            <a:ext cx="6302665" cy="5423155"/>
          </a:xfrm>
          <a:prstGeom prst="rect">
            <a:avLst/>
          </a:prstGeom>
        </p:spPr>
      </p:pic>
      <p:pic>
        <p:nvPicPr>
          <p:cNvPr id="4" name="Picture 3" descr="A diagram of a circuit&#10;&#10;Description automatically generated">
            <a:extLst>
              <a:ext uri="{FF2B5EF4-FFF2-40B4-BE49-F238E27FC236}">
                <a16:creationId xmlns:a16="http://schemas.microsoft.com/office/drawing/2014/main" id="{93AACF0D-E493-40FB-42FC-F4FEC0836B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500" y="9600663"/>
            <a:ext cx="7467050" cy="2903853"/>
          </a:xfrm>
          <a:prstGeom prst="rect">
            <a:avLst/>
          </a:prstGeom>
          <a:ln w="38100">
            <a:solidFill>
              <a:srgbClr val="92D050"/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9508290-112A-5881-FF98-E6FF07D38F7B}"/>
              </a:ext>
            </a:extLst>
          </p:cNvPr>
          <p:cNvSpPr/>
          <p:nvPr/>
        </p:nvSpPr>
        <p:spPr>
          <a:xfrm>
            <a:off x="2743200" y="4876800"/>
            <a:ext cx="4267200" cy="2930769"/>
          </a:xfrm>
          <a:prstGeom prst="rect">
            <a:avLst/>
          </a:prstGeom>
          <a:noFill/>
          <a:ln w="38100" cap="flat">
            <a:solidFill>
              <a:srgbClr val="92D05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DE" sz="3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E5A153A-05B6-2190-F527-0BA22C495756}"/>
              </a:ext>
            </a:extLst>
          </p:cNvPr>
          <p:cNvCxnSpPr/>
          <p:nvPr/>
        </p:nvCxnSpPr>
        <p:spPr>
          <a:xfrm flipV="1">
            <a:off x="1206500" y="7807569"/>
            <a:ext cx="1536700" cy="1793094"/>
          </a:xfrm>
          <a:prstGeom prst="line">
            <a:avLst/>
          </a:prstGeom>
          <a:noFill/>
          <a:ln w="38100" cap="flat">
            <a:solidFill>
              <a:srgbClr val="92D05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FB12C5F5-D696-0E3D-E29B-740EC05FEF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358" r="1"/>
          <a:stretch/>
        </p:blipFill>
        <p:spPr>
          <a:xfrm>
            <a:off x="7509165" y="3679125"/>
            <a:ext cx="10567820" cy="5423155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A1FEC21-DF53-D975-B311-FD413110F2DF}"/>
              </a:ext>
            </a:extLst>
          </p:cNvPr>
          <p:cNvCxnSpPr>
            <a:cxnSpLocks/>
          </p:cNvCxnSpPr>
          <p:nvPr/>
        </p:nvCxnSpPr>
        <p:spPr>
          <a:xfrm flipH="1" flipV="1">
            <a:off x="7010400" y="7807569"/>
            <a:ext cx="1663150" cy="1793094"/>
          </a:xfrm>
          <a:prstGeom prst="line">
            <a:avLst/>
          </a:prstGeom>
          <a:noFill/>
          <a:ln w="38100" cap="flat">
            <a:solidFill>
              <a:srgbClr val="92D05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C01FD7FB-6807-0B0C-F54E-6B3201A08478}"/>
              </a:ext>
            </a:extLst>
          </p:cNvPr>
          <p:cNvSpPr/>
          <p:nvPr/>
        </p:nvSpPr>
        <p:spPr>
          <a:xfrm>
            <a:off x="5680364" y="3734193"/>
            <a:ext cx="1828801" cy="504948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DE" sz="3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E54CB37-9B8C-00F2-D335-E40C9DB415D2}"/>
              </a:ext>
            </a:extLst>
          </p:cNvPr>
          <p:cNvSpPr txBox="1"/>
          <p:nvPr/>
        </p:nvSpPr>
        <p:spPr>
          <a:xfrm>
            <a:off x="9880038" y="9118479"/>
            <a:ext cx="8290732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H" sz="280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Ayse Kotil: </a:t>
            </a:r>
            <a:r>
              <a:rPr kumimoji="0" lang="en-GB" sz="280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Quantum Algorithms for Multi-Objective</a:t>
            </a:r>
          </a:p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80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Optimization</a:t>
            </a:r>
            <a:r>
              <a:rPr kumimoji="0" lang="en-CH" sz="280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88949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2" grpId="0" animBg="1"/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lide 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What to analyze with QAOA?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659190D-4D2C-2535-9154-5F249E7D39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499" y="2245963"/>
            <a:ext cx="16867229" cy="1028447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B6DEB4F-E20E-8772-CF1D-AB9D38D3267A}"/>
              </a:ext>
            </a:extLst>
          </p:cNvPr>
          <p:cNvSpPr txBox="1"/>
          <p:nvPr/>
        </p:nvSpPr>
        <p:spPr>
          <a:xfrm>
            <a:off x="1206499" y="12678533"/>
            <a:ext cx="10985501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dirty="0"/>
              <a:t>arXiv:2306.09198</a:t>
            </a:r>
            <a:endParaRPr kumimoji="0" lang="en-DE" sz="2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9F1B7B4-A7AB-2BFA-2B9A-F67A1CA79FBD}"/>
              </a:ext>
            </a:extLst>
          </p:cNvPr>
          <p:cNvSpPr/>
          <p:nvPr/>
        </p:nvSpPr>
        <p:spPr>
          <a:xfrm>
            <a:off x="8130209" y="5150952"/>
            <a:ext cx="7712765" cy="675861"/>
          </a:xfrm>
          <a:prstGeom prst="rect">
            <a:avLst/>
          </a:prstGeom>
          <a:noFill/>
          <a:ln w="38100" cap="flat">
            <a:solidFill>
              <a:srgbClr val="C0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DE" sz="3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95A9AE7-6EB2-C3D6-A763-D4D0F5FAFDAF}"/>
              </a:ext>
            </a:extLst>
          </p:cNvPr>
          <p:cNvSpPr/>
          <p:nvPr/>
        </p:nvSpPr>
        <p:spPr>
          <a:xfrm>
            <a:off x="3949149" y="4532243"/>
            <a:ext cx="1656522" cy="675861"/>
          </a:xfrm>
          <a:prstGeom prst="rect">
            <a:avLst/>
          </a:prstGeom>
          <a:noFill/>
          <a:ln w="38100" cap="flat">
            <a:solidFill>
              <a:srgbClr val="C0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DE" sz="3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3380B71-D748-0A45-FAC8-FE189434509C}"/>
              </a:ext>
            </a:extLst>
          </p:cNvPr>
          <p:cNvSpPr/>
          <p:nvPr/>
        </p:nvSpPr>
        <p:spPr>
          <a:xfrm>
            <a:off x="1696279" y="3679126"/>
            <a:ext cx="1656522" cy="675861"/>
          </a:xfrm>
          <a:prstGeom prst="rect">
            <a:avLst/>
          </a:prstGeom>
          <a:noFill/>
          <a:ln w="38100" cap="flat">
            <a:solidFill>
              <a:srgbClr val="C0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DE" sz="3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64BEAE0-7699-E36C-F8FF-3AB13A1C8250}"/>
              </a:ext>
            </a:extLst>
          </p:cNvPr>
          <p:cNvCxnSpPr>
            <a:stCxn id="6" idx="2"/>
            <a:endCxn id="5" idx="1"/>
          </p:cNvCxnSpPr>
          <p:nvPr/>
        </p:nvCxnSpPr>
        <p:spPr>
          <a:xfrm>
            <a:off x="2524540" y="4354987"/>
            <a:ext cx="1424609" cy="515187"/>
          </a:xfrm>
          <a:prstGeom prst="line">
            <a:avLst/>
          </a:prstGeom>
          <a:noFill/>
          <a:ln w="38100" cap="flat">
            <a:solidFill>
              <a:srgbClr val="C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3D7282B-F24A-0BC1-B684-DCE3C6CD8474}"/>
              </a:ext>
            </a:extLst>
          </p:cNvPr>
          <p:cNvCxnSpPr>
            <a:cxnSpLocks/>
            <a:stCxn id="5" idx="3"/>
            <a:endCxn id="4" idx="1"/>
          </p:cNvCxnSpPr>
          <p:nvPr/>
        </p:nvCxnSpPr>
        <p:spPr>
          <a:xfrm>
            <a:off x="5605671" y="4870174"/>
            <a:ext cx="2524538" cy="618709"/>
          </a:xfrm>
          <a:prstGeom prst="line">
            <a:avLst/>
          </a:prstGeom>
          <a:noFill/>
          <a:ln w="38100" cap="flat">
            <a:solidFill>
              <a:srgbClr val="C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0AC7C6E-4A7C-0651-3B46-129ABAAFE890}"/>
              </a:ext>
            </a:extLst>
          </p:cNvPr>
          <p:cNvSpPr txBox="1"/>
          <p:nvPr/>
        </p:nvSpPr>
        <p:spPr>
          <a:xfrm>
            <a:off x="18198612" y="4329591"/>
            <a:ext cx="4274288" cy="23185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DE" sz="48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2-layer QAOA for 3-regular graphs!</a:t>
            </a:r>
          </a:p>
        </p:txBody>
      </p:sp>
    </p:spTree>
    <p:extLst>
      <p:ext uri="{BB962C8B-B14F-4D97-AF65-F5344CB8AC3E}">
        <p14:creationId xmlns:p14="http://schemas.microsoft.com/office/powerpoint/2010/main" val="451799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1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lide 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But what is a 3-regular graph?</a:t>
            </a:r>
            <a:endParaRPr dirty="0"/>
          </a:p>
        </p:txBody>
      </p:sp>
      <p:sp>
        <p:nvSpPr>
          <p:cNvPr id="156" name="Slide Subtitl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And why do we need it?</a:t>
            </a:r>
            <a:endParaRPr dirty="0"/>
          </a:p>
        </p:txBody>
      </p:sp>
      <p:sp>
        <p:nvSpPr>
          <p:cNvPr id="157" name="Slide bullet text"/>
          <p:cNvSpPr txBox="1">
            <a:spLocks noGrp="1"/>
          </p:cNvSpPr>
          <p:nvPr>
            <p:ph type="body" idx="1"/>
          </p:nvPr>
        </p:nvSpPr>
        <p:spPr>
          <a:xfrm>
            <a:off x="12191998" y="3679125"/>
            <a:ext cx="10985501" cy="8825391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Each node has 3 connections</a:t>
            </a:r>
          </a:p>
          <a:p>
            <a:r>
              <a:rPr lang="en-US" dirty="0"/>
              <a:t>Cubic graph</a:t>
            </a:r>
          </a:p>
          <a:p>
            <a:endParaRPr dirty="0"/>
          </a:p>
        </p:txBody>
      </p:sp>
      <p:pic>
        <p:nvPicPr>
          <p:cNvPr id="4" name="Picture 3" descr="A diagram of a network&#10;&#10;Description automatically generated">
            <a:extLst>
              <a:ext uri="{FF2B5EF4-FFF2-40B4-BE49-F238E27FC236}">
                <a16:creationId xmlns:a16="http://schemas.microsoft.com/office/drawing/2014/main" id="{0F024F89-224F-0EC3-9882-33F6A9D47810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500" y="3679125"/>
            <a:ext cx="10985500" cy="7000563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2BC75BB-510C-7820-311A-1AB1489CDA0C}"/>
              </a:ext>
            </a:extLst>
          </p:cNvPr>
          <p:cNvCxnSpPr>
            <a:cxnSpLocks/>
          </p:cNvCxnSpPr>
          <p:nvPr/>
        </p:nvCxnSpPr>
        <p:spPr>
          <a:xfrm flipV="1">
            <a:off x="7118430" y="4805916"/>
            <a:ext cx="2812379" cy="1270793"/>
          </a:xfrm>
          <a:prstGeom prst="line">
            <a:avLst/>
          </a:prstGeom>
          <a:noFill/>
          <a:ln w="101600" cap="flat">
            <a:solidFill>
              <a:srgbClr val="C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E5EBF60-55A1-86CF-62FE-ACA9E4C11505}"/>
              </a:ext>
            </a:extLst>
          </p:cNvPr>
          <p:cNvCxnSpPr>
            <a:cxnSpLocks/>
          </p:cNvCxnSpPr>
          <p:nvPr/>
        </p:nvCxnSpPr>
        <p:spPr>
          <a:xfrm>
            <a:off x="6649200" y="6822000"/>
            <a:ext cx="95089" cy="2413322"/>
          </a:xfrm>
          <a:prstGeom prst="line">
            <a:avLst/>
          </a:prstGeom>
          <a:noFill/>
          <a:ln w="101600" cap="flat">
            <a:solidFill>
              <a:srgbClr val="C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DFAE796-5A5C-0E61-4021-A6B2C034EACC}"/>
              </a:ext>
            </a:extLst>
          </p:cNvPr>
          <p:cNvCxnSpPr>
            <a:cxnSpLocks/>
          </p:cNvCxnSpPr>
          <p:nvPr/>
        </p:nvCxnSpPr>
        <p:spPr>
          <a:xfrm>
            <a:off x="3183038" y="4849200"/>
            <a:ext cx="2974694" cy="1260000"/>
          </a:xfrm>
          <a:prstGeom prst="line">
            <a:avLst/>
          </a:prstGeom>
          <a:noFill/>
          <a:ln w="101600" cap="flat">
            <a:solidFill>
              <a:srgbClr val="C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53336559-87EC-74CA-0D98-47F67C3DC537}"/>
              </a:ext>
            </a:extLst>
          </p:cNvPr>
          <p:cNvSpPr txBox="1"/>
          <p:nvPr/>
        </p:nvSpPr>
        <p:spPr>
          <a:xfrm>
            <a:off x="1206500" y="10758544"/>
            <a:ext cx="10985498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DE" sz="4800" dirty="0"/>
              <a:t>3-regular graph with 6 nodes</a:t>
            </a:r>
            <a:endParaRPr kumimoji="0" lang="en-DE" sz="48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956896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lide 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Can we cut a graph?</a:t>
            </a:r>
            <a:endParaRPr dirty="0"/>
          </a:p>
        </p:txBody>
      </p:sp>
      <p:sp>
        <p:nvSpPr>
          <p:cNvPr id="156" name="Slide Subtitl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Knifes out</a:t>
            </a:r>
            <a:endParaRPr dirty="0"/>
          </a:p>
        </p:txBody>
      </p:sp>
      <p:pic>
        <p:nvPicPr>
          <p:cNvPr id="2" name="Picture 1" descr="A diagram of a network&#10;&#10;Description automatically generated">
            <a:extLst>
              <a:ext uri="{FF2B5EF4-FFF2-40B4-BE49-F238E27FC236}">
                <a16:creationId xmlns:a16="http://schemas.microsoft.com/office/drawing/2014/main" id="{72FF1B47-11CA-1B71-2912-3A71DB4C74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500" y="3679125"/>
            <a:ext cx="10985499" cy="7000563"/>
          </a:xfrm>
          <a:prstGeom prst="rect">
            <a:avLst/>
          </a:prstGeom>
        </p:spPr>
      </p:pic>
      <p:sp>
        <p:nvSpPr>
          <p:cNvPr id="3" name="Freeform 2">
            <a:extLst>
              <a:ext uri="{FF2B5EF4-FFF2-40B4-BE49-F238E27FC236}">
                <a16:creationId xmlns:a16="http://schemas.microsoft.com/office/drawing/2014/main" id="{FB9F2AA7-2A4D-CFBF-A0A1-83DE4D1EE192}"/>
              </a:ext>
            </a:extLst>
          </p:cNvPr>
          <p:cNvSpPr/>
          <p:nvPr/>
        </p:nvSpPr>
        <p:spPr>
          <a:xfrm>
            <a:off x="1871330" y="4040372"/>
            <a:ext cx="9484242" cy="6018028"/>
          </a:xfrm>
          <a:custGeom>
            <a:avLst/>
            <a:gdLst>
              <a:gd name="connsiteX0" fmla="*/ 0 w 9484242"/>
              <a:gd name="connsiteY0" fmla="*/ 2105247 h 6018028"/>
              <a:gd name="connsiteX1" fmla="*/ 148856 w 9484242"/>
              <a:gd name="connsiteY1" fmla="*/ 2147777 h 6018028"/>
              <a:gd name="connsiteX2" fmla="*/ 212651 w 9484242"/>
              <a:gd name="connsiteY2" fmla="*/ 2169042 h 6018028"/>
              <a:gd name="connsiteX3" fmla="*/ 446568 w 9484242"/>
              <a:gd name="connsiteY3" fmla="*/ 2211572 h 6018028"/>
              <a:gd name="connsiteX4" fmla="*/ 786810 w 9484242"/>
              <a:gd name="connsiteY4" fmla="*/ 2190307 h 6018028"/>
              <a:gd name="connsiteX5" fmla="*/ 956930 w 9484242"/>
              <a:gd name="connsiteY5" fmla="*/ 2147777 h 6018028"/>
              <a:gd name="connsiteX6" fmla="*/ 1041991 w 9484242"/>
              <a:gd name="connsiteY6" fmla="*/ 2126512 h 6018028"/>
              <a:gd name="connsiteX7" fmla="*/ 1424763 w 9484242"/>
              <a:gd name="connsiteY7" fmla="*/ 1998921 h 6018028"/>
              <a:gd name="connsiteX8" fmla="*/ 1616149 w 9484242"/>
              <a:gd name="connsiteY8" fmla="*/ 1935126 h 6018028"/>
              <a:gd name="connsiteX9" fmla="*/ 1743740 w 9484242"/>
              <a:gd name="connsiteY9" fmla="*/ 1892595 h 6018028"/>
              <a:gd name="connsiteX10" fmla="*/ 1871330 w 9484242"/>
              <a:gd name="connsiteY10" fmla="*/ 1807535 h 6018028"/>
              <a:gd name="connsiteX11" fmla="*/ 1998921 w 9484242"/>
              <a:gd name="connsiteY11" fmla="*/ 1765005 h 6018028"/>
              <a:gd name="connsiteX12" fmla="*/ 2062717 w 9484242"/>
              <a:gd name="connsiteY12" fmla="*/ 1722475 h 6018028"/>
              <a:gd name="connsiteX13" fmla="*/ 2190307 w 9484242"/>
              <a:gd name="connsiteY13" fmla="*/ 1679944 h 6018028"/>
              <a:gd name="connsiteX14" fmla="*/ 2317898 w 9484242"/>
              <a:gd name="connsiteY14" fmla="*/ 1594884 h 6018028"/>
              <a:gd name="connsiteX15" fmla="*/ 2381693 w 9484242"/>
              <a:gd name="connsiteY15" fmla="*/ 1552354 h 6018028"/>
              <a:gd name="connsiteX16" fmla="*/ 2488019 w 9484242"/>
              <a:gd name="connsiteY16" fmla="*/ 1467293 h 6018028"/>
              <a:gd name="connsiteX17" fmla="*/ 2594344 w 9484242"/>
              <a:gd name="connsiteY17" fmla="*/ 1446028 h 6018028"/>
              <a:gd name="connsiteX18" fmla="*/ 2679405 w 9484242"/>
              <a:gd name="connsiteY18" fmla="*/ 1424763 h 6018028"/>
              <a:gd name="connsiteX19" fmla="*/ 2764465 w 9484242"/>
              <a:gd name="connsiteY19" fmla="*/ 1382233 h 6018028"/>
              <a:gd name="connsiteX20" fmla="*/ 2849526 w 9484242"/>
              <a:gd name="connsiteY20" fmla="*/ 1360968 h 6018028"/>
              <a:gd name="connsiteX21" fmla="*/ 2955851 w 9484242"/>
              <a:gd name="connsiteY21" fmla="*/ 1297172 h 6018028"/>
              <a:gd name="connsiteX22" fmla="*/ 3125972 w 9484242"/>
              <a:gd name="connsiteY22" fmla="*/ 1233377 h 6018028"/>
              <a:gd name="connsiteX23" fmla="*/ 3232298 w 9484242"/>
              <a:gd name="connsiteY23" fmla="*/ 1190847 h 6018028"/>
              <a:gd name="connsiteX24" fmla="*/ 3317358 w 9484242"/>
              <a:gd name="connsiteY24" fmla="*/ 1169581 h 6018028"/>
              <a:gd name="connsiteX25" fmla="*/ 3508744 w 9484242"/>
              <a:gd name="connsiteY25" fmla="*/ 1105786 h 6018028"/>
              <a:gd name="connsiteX26" fmla="*/ 3636335 w 9484242"/>
              <a:gd name="connsiteY26" fmla="*/ 1063256 h 6018028"/>
              <a:gd name="connsiteX27" fmla="*/ 3700130 w 9484242"/>
              <a:gd name="connsiteY27" fmla="*/ 1020726 h 6018028"/>
              <a:gd name="connsiteX28" fmla="*/ 3912782 w 9484242"/>
              <a:gd name="connsiteY28" fmla="*/ 956930 h 6018028"/>
              <a:gd name="connsiteX29" fmla="*/ 4040372 w 9484242"/>
              <a:gd name="connsiteY29" fmla="*/ 914400 h 6018028"/>
              <a:gd name="connsiteX30" fmla="*/ 4231758 w 9484242"/>
              <a:gd name="connsiteY30" fmla="*/ 850605 h 6018028"/>
              <a:gd name="connsiteX31" fmla="*/ 4295554 w 9484242"/>
              <a:gd name="connsiteY31" fmla="*/ 829340 h 6018028"/>
              <a:gd name="connsiteX32" fmla="*/ 4465675 w 9484242"/>
              <a:gd name="connsiteY32" fmla="*/ 786809 h 6018028"/>
              <a:gd name="connsiteX33" fmla="*/ 4550735 w 9484242"/>
              <a:gd name="connsiteY33" fmla="*/ 765544 h 6018028"/>
              <a:gd name="connsiteX34" fmla="*/ 4678326 w 9484242"/>
              <a:gd name="connsiteY34" fmla="*/ 723014 h 6018028"/>
              <a:gd name="connsiteX35" fmla="*/ 4763386 w 9484242"/>
              <a:gd name="connsiteY35" fmla="*/ 701749 h 6018028"/>
              <a:gd name="connsiteX36" fmla="*/ 4890977 w 9484242"/>
              <a:gd name="connsiteY36" fmla="*/ 659219 h 6018028"/>
              <a:gd name="connsiteX37" fmla="*/ 4976037 w 9484242"/>
              <a:gd name="connsiteY37" fmla="*/ 637954 h 6018028"/>
              <a:gd name="connsiteX38" fmla="*/ 5039833 w 9484242"/>
              <a:gd name="connsiteY38" fmla="*/ 616688 h 6018028"/>
              <a:gd name="connsiteX39" fmla="*/ 5103628 w 9484242"/>
              <a:gd name="connsiteY39" fmla="*/ 574158 h 6018028"/>
              <a:gd name="connsiteX40" fmla="*/ 5273749 w 9484242"/>
              <a:gd name="connsiteY40" fmla="*/ 531628 h 6018028"/>
              <a:gd name="connsiteX41" fmla="*/ 5358810 w 9484242"/>
              <a:gd name="connsiteY41" fmla="*/ 489098 h 6018028"/>
              <a:gd name="connsiteX42" fmla="*/ 5486400 w 9484242"/>
              <a:gd name="connsiteY42" fmla="*/ 446568 h 6018028"/>
              <a:gd name="connsiteX43" fmla="*/ 5613991 w 9484242"/>
              <a:gd name="connsiteY43" fmla="*/ 404037 h 6018028"/>
              <a:gd name="connsiteX44" fmla="*/ 5805377 w 9484242"/>
              <a:gd name="connsiteY44" fmla="*/ 340242 h 6018028"/>
              <a:gd name="connsiteX45" fmla="*/ 5869172 w 9484242"/>
              <a:gd name="connsiteY45" fmla="*/ 318977 h 6018028"/>
              <a:gd name="connsiteX46" fmla="*/ 6039293 w 9484242"/>
              <a:gd name="connsiteY46" fmla="*/ 276447 h 6018028"/>
              <a:gd name="connsiteX47" fmla="*/ 6145619 w 9484242"/>
              <a:gd name="connsiteY47" fmla="*/ 255181 h 6018028"/>
              <a:gd name="connsiteX48" fmla="*/ 6273210 w 9484242"/>
              <a:gd name="connsiteY48" fmla="*/ 233916 h 6018028"/>
              <a:gd name="connsiteX49" fmla="*/ 6358270 w 9484242"/>
              <a:gd name="connsiteY49" fmla="*/ 212651 h 6018028"/>
              <a:gd name="connsiteX50" fmla="*/ 6485861 w 9484242"/>
              <a:gd name="connsiteY50" fmla="*/ 191386 h 6018028"/>
              <a:gd name="connsiteX51" fmla="*/ 6677247 w 9484242"/>
              <a:gd name="connsiteY51" fmla="*/ 148856 h 6018028"/>
              <a:gd name="connsiteX52" fmla="*/ 6847368 w 9484242"/>
              <a:gd name="connsiteY52" fmla="*/ 127591 h 6018028"/>
              <a:gd name="connsiteX53" fmla="*/ 7038754 w 9484242"/>
              <a:gd name="connsiteY53" fmla="*/ 85061 h 6018028"/>
              <a:gd name="connsiteX54" fmla="*/ 7208875 w 9484242"/>
              <a:gd name="connsiteY54" fmla="*/ 63795 h 6018028"/>
              <a:gd name="connsiteX55" fmla="*/ 7506586 w 9484242"/>
              <a:gd name="connsiteY55" fmla="*/ 42530 h 6018028"/>
              <a:gd name="connsiteX56" fmla="*/ 7846828 w 9484242"/>
              <a:gd name="connsiteY56" fmla="*/ 0 h 6018028"/>
              <a:gd name="connsiteX57" fmla="*/ 8718698 w 9484242"/>
              <a:gd name="connsiteY57" fmla="*/ 21265 h 6018028"/>
              <a:gd name="connsiteX58" fmla="*/ 8888819 w 9484242"/>
              <a:gd name="connsiteY58" fmla="*/ 63795 h 6018028"/>
              <a:gd name="connsiteX59" fmla="*/ 8952614 w 9484242"/>
              <a:gd name="connsiteY59" fmla="*/ 85061 h 6018028"/>
              <a:gd name="connsiteX60" fmla="*/ 9186530 w 9484242"/>
              <a:gd name="connsiteY60" fmla="*/ 276447 h 6018028"/>
              <a:gd name="connsiteX61" fmla="*/ 9229061 w 9484242"/>
              <a:gd name="connsiteY61" fmla="*/ 318977 h 6018028"/>
              <a:gd name="connsiteX62" fmla="*/ 9271591 w 9484242"/>
              <a:gd name="connsiteY62" fmla="*/ 382772 h 6018028"/>
              <a:gd name="connsiteX63" fmla="*/ 9335386 w 9484242"/>
              <a:gd name="connsiteY63" fmla="*/ 510363 h 6018028"/>
              <a:gd name="connsiteX64" fmla="*/ 9356651 w 9484242"/>
              <a:gd name="connsiteY64" fmla="*/ 574158 h 6018028"/>
              <a:gd name="connsiteX65" fmla="*/ 9441712 w 9484242"/>
              <a:gd name="connsiteY65" fmla="*/ 786809 h 6018028"/>
              <a:gd name="connsiteX66" fmla="*/ 9484242 w 9484242"/>
              <a:gd name="connsiteY66" fmla="*/ 956930 h 6018028"/>
              <a:gd name="connsiteX67" fmla="*/ 9462977 w 9484242"/>
              <a:gd name="connsiteY67" fmla="*/ 1254642 h 6018028"/>
              <a:gd name="connsiteX68" fmla="*/ 9441712 w 9484242"/>
              <a:gd name="connsiteY68" fmla="*/ 1318437 h 6018028"/>
              <a:gd name="connsiteX69" fmla="*/ 9356651 w 9484242"/>
              <a:gd name="connsiteY69" fmla="*/ 1446028 h 6018028"/>
              <a:gd name="connsiteX70" fmla="*/ 9314121 w 9484242"/>
              <a:gd name="connsiteY70" fmla="*/ 1509823 h 6018028"/>
              <a:gd name="connsiteX71" fmla="*/ 9207796 w 9484242"/>
              <a:gd name="connsiteY71" fmla="*/ 1594884 h 6018028"/>
              <a:gd name="connsiteX72" fmla="*/ 9165265 w 9484242"/>
              <a:gd name="connsiteY72" fmla="*/ 1637414 h 6018028"/>
              <a:gd name="connsiteX73" fmla="*/ 9101470 w 9484242"/>
              <a:gd name="connsiteY73" fmla="*/ 1679944 h 6018028"/>
              <a:gd name="connsiteX74" fmla="*/ 9058940 w 9484242"/>
              <a:gd name="connsiteY74" fmla="*/ 1722475 h 6018028"/>
              <a:gd name="connsiteX75" fmla="*/ 8973879 w 9484242"/>
              <a:gd name="connsiteY75" fmla="*/ 1786270 h 6018028"/>
              <a:gd name="connsiteX76" fmla="*/ 8910084 w 9484242"/>
              <a:gd name="connsiteY76" fmla="*/ 1828800 h 6018028"/>
              <a:gd name="connsiteX77" fmla="*/ 8846289 w 9484242"/>
              <a:gd name="connsiteY77" fmla="*/ 1892595 h 6018028"/>
              <a:gd name="connsiteX78" fmla="*/ 8761228 w 9484242"/>
              <a:gd name="connsiteY78" fmla="*/ 1935126 h 6018028"/>
              <a:gd name="connsiteX79" fmla="*/ 8697433 w 9484242"/>
              <a:gd name="connsiteY79" fmla="*/ 1977656 h 6018028"/>
              <a:gd name="connsiteX80" fmla="*/ 8527312 w 9484242"/>
              <a:gd name="connsiteY80" fmla="*/ 2062716 h 6018028"/>
              <a:gd name="connsiteX81" fmla="*/ 8399721 w 9484242"/>
              <a:gd name="connsiteY81" fmla="*/ 2147777 h 6018028"/>
              <a:gd name="connsiteX82" fmla="*/ 8229600 w 9484242"/>
              <a:gd name="connsiteY82" fmla="*/ 2232837 h 6018028"/>
              <a:gd name="connsiteX83" fmla="*/ 8144540 w 9484242"/>
              <a:gd name="connsiteY83" fmla="*/ 2275368 h 6018028"/>
              <a:gd name="connsiteX84" fmla="*/ 8016949 w 9484242"/>
              <a:gd name="connsiteY84" fmla="*/ 2360428 h 6018028"/>
              <a:gd name="connsiteX85" fmla="*/ 7910623 w 9484242"/>
              <a:gd name="connsiteY85" fmla="*/ 2402958 h 6018028"/>
              <a:gd name="connsiteX86" fmla="*/ 7740503 w 9484242"/>
              <a:gd name="connsiteY86" fmla="*/ 2488019 h 6018028"/>
              <a:gd name="connsiteX87" fmla="*/ 7634177 w 9484242"/>
              <a:gd name="connsiteY87" fmla="*/ 2530549 h 6018028"/>
              <a:gd name="connsiteX88" fmla="*/ 7464056 w 9484242"/>
              <a:gd name="connsiteY88" fmla="*/ 2615609 h 6018028"/>
              <a:gd name="connsiteX89" fmla="*/ 7378996 w 9484242"/>
              <a:gd name="connsiteY89" fmla="*/ 2679405 h 6018028"/>
              <a:gd name="connsiteX90" fmla="*/ 7166344 w 9484242"/>
              <a:gd name="connsiteY90" fmla="*/ 2764465 h 6018028"/>
              <a:gd name="connsiteX91" fmla="*/ 6974958 w 9484242"/>
              <a:gd name="connsiteY91" fmla="*/ 2870791 h 6018028"/>
              <a:gd name="connsiteX92" fmla="*/ 6847368 w 9484242"/>
              <a:gd name="connsiteY92" fmla="*/ 2955851 h 6018028"/>
              <a:gd name="connsiteX93" fmla="*/ 6804837 w 9484242"/>
              <a:gd name="connsiteY93" fmla="*/ 2998381 h 6018028"/>
              <a:gd name="connsiteX94" fmla="*/ 6741042 w 9484242"/>
              <a:gd name="connsiteY94" fmla="*/ 3019647 h 6018028"/>
              <a:gd name="connsiteX95" fmla="*/ 6613451 w 9484242"/>
              <a:gd name="connsiteY95" fmla="*/ 3125972 h 6018028"/>
              <a:gd name="connsiteX96" fmla="*/ 6464596 w 9484242"/>
              <a:gd name="connsiteY96" fmla="*/ 3211033 h 6018028"/>
              <a:gd name="connsiteX97" fmla="*/ 6315740 w 9484242"/>
              <a:gd name="connsiteY97" fmla="*/ 3317358 h 6018028"/>
              <a:gd name="connsiteX98" fmla="*/ 6166884 w 9484242"/>
              <a:gd name="connsiteY98" fmla="*/ 3402419 h 6018028"/>
              <a:gd name="connsiteX99" fmla="*/ 6039293 w 9484242"/>
              <a:gd name="connsiteY99" fmla="*/ 3487479 h 6018028"/>
              <a:gd name="connsiteX100" fmla="*/ 5911703 w 9484242"/>
              <a:gd name="connsiteY100" fmla="*/ 3551275 h 6018028"/>
              <a:gd name="connsiteX101" fmla="*/ 5762847 w 9484242"/>
              <a:gd name="connsiteY101" fmla="*/ 3636335 h 6018028"/>
              <a:gd name="connsiteX102" fmla="*/ 5699051 w 9484242"/>
              <a:gd name="connsiteY102" fmla="*/ 3678865 h 6018028"/>
              <a:gd name="connsiteX103" fmla="*/ 5465135 w 9484242"/>
              <a:gd name="connsiteY103" fmla="*/ 3763926 h 6018028"/>
              <a:gd name="connsiteX104" fmla="*/ 5401340 w 9484242"/>
              <a:gd name="connsiteY104" fmla="*/ 3785191 h 6018028"/>
              <a:gd name="connsiteX105" fmla="*/ 5295014 w 9484242"/>
              <a:gd name="connsiteY105" fmla="*/ 3806456 h 6018028"/>
              <a:gd name="connsiteX106" fmla="*/ 5124893 w 9484242"/>
              <a:gd name="connsiteY106" fmla="*/ 3848986 h 6018028"/>
              <a:gd name="connsiteX107" fmla="*/ 4572000 w 9484242"/>
              <a:gd name="connsiteY107" fmla="*/ 3870251 h 6018028"/>
              <a:gd name="connsiteX108" fmla="*/ 4444410 w 9484242"/>
              <a:gd name="connsiteY108" fmla="*/ 3912781 h 6018028"/>
              <a:gd name="connsiteX109" fmla="*/ 4380614 w 9484242"/>
              <a:gd name="connsiteY109" fmla="*/ 3955312 h 6018028"/>
              <a:gd name="connsiteX110" fmla="*/ 4316819 w 9484242"/>
              <a:gd name="connsiteY110" fmla="*/ 3976577 h 6018028"/>
              <a:gd name="connsiteX111" fmla="*/ 4189228 w 9484242"/>
              <a:gd name="connsiteY111" fmla="*/ 4061637 h 6018028"/>
              <a:gd name="connsiteX112" fmla="*/ 4125433 w 9484242"/>
              <a:gd name="connsiteY112" fmla="*/ 4104168 h 6018028"/>
              <a:gd name="connsiteX113" fmla="*/ 4061637 w 9484242"/>
              <a:gd name="connsiteY113" fmla="*/ 4146698 h 6018028"/>
              <a:gd name="connsiteX114" fmla="*/ 3997842 w 9484242"/>
              <a:gd name="connsiteY114" fmla="*/ 4210493 h 6018028"/>
              <a:gd name="connsiteX115" fmla="*/ 3848986 w 9484242"/>
              <a:gd name="connsiteY115" fmla="*/ 4295554 h 6018028"/>
              <a:gd name="connsiteX116" fmla="*/ 3700130 w 9484242"/>
              <a:gd name="connsiteY116" fmla="*/ 4401879 h 6018028"/>
              <a:gd name="connsiteX117" fmla="*/ 3572540 w 9484242"/>
              <a:gd name="connsiteY117" fmla="*/ 4508205 h 6018028"/>
              <a:gd name="connsiteX118" fmla="*/ 3508744 w 9484242"/>
              <a:gd name="connsiteY118" fmla="*/ 4572000 h 6018028"/>
              <a:gd name="connsiteX119" fmla="*/ 3423684 w 9484242"/>
              <a:gd name="connsiteY119" fmla="*/ 4635795 h 6018028"/>
              <a:gd name="connsiteX120" fmla="*/ 3317358 w 9484242"/>
              <a:gd name="connsiteY120" fmla="*/ 4742121 h 6018028"/>
              <a:gd name="connsiteX121" fmla="*/ 3232298 w 9484242"/>
              <a:gd name="connsiteY121" fmla="*/ 4827181 h 6018028"/>
              <a:gd name="connsiteX122" fmla="*/ 3147237 w 9484242"/>
              <a:gd name="connsiteY122" fmla="*/ 4912242 h 6018028"/>
              <a:gd name="connsiteX123" fmla="*/ 3019647 w 9484242"/>
              <a:gd name="connsiteY123" fmla="*/ 5018568 h 6018028"/>
              <a:gd name="connsiteX124" fmla="*/ 2934586 w 9484242"/>
              <a:gd name="connsiteY124" fmla="*/ 5082363 h 6018028"/>
              <a:gd name="connsiteX125" fmla="*/ 2892056 w 9484242"/>
              <a:gd name="connsiteY125" fmla="*/ 5146158 h 6018028"/>
              <a:gd name="connsiteX126" fmla="*/ 2721935 w 9484242"/>
              <a:gd name="connsiteY126" fmla="*/ 5316279 h 6018028"/>
              <a:gd name="connsiteX127" fmla="*/ 2658140 w 9484242"/>
              <a:gd name="connsiteY127" fmla="*/ 5380075 h 6018028"/>
              <a:gd name="connsiteX128" fmla="*/ 2615610 w 9484242"/>
              <a:gd name="connsiteY128" fmla="*/ 5443870 h 6018028"/>
              <a:gd name="connsiteX129" fmla="*/ 2488019 w 9484242"/>
              <a:gd name="connsiteY129" fmla="*/ 5528930 h 6018028"/>
              <a:gd name="connsiteX130" fmla="*/ 2339163 w 9484242"/>
              <a:gd name="connsiteY130" fmla="*/ 5656521 h 6018028"/>
              <a:gd name="connsiteX131" fmla="*/ 2275368 w 9484242"/>
              <a:gd name="connsiteY131" fmla="*/ 5699051 h 6018028"/>
              <a:gd name="connsiteX132" fmla="*/ 2190307 w 9484242"/>
              <a:gd name="connsiteY132" fmla="*/ 5784112 h 6018028"/>
              <a:gd name="connsiteX133" fmla="*/ 2062717 w 9484242"/>
              <a:gd name="connsiteY133" fmla="*/ 5890437 h 6018028"/>
              <a:gd name="connsiteX134" fmla="*/ 1998921 w 9484242"/>
              <a:gd name="connsiteY134" fmla="*/ 5932968 h 6018028"/>
              <a:gd name="connsiteX135" fmla="*/ 1892596 w 9484242"/>
              <a:gd name="connsiteY135" fmla="*/ 6018028 h 60180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</a:cxnLst>
            <a:rect l="l" t="t" r="r" b="b"/>
            <a:pathLst>
              <a:path w="9484242" h="6018028">
                <a:moveTo>
                  <a:pt x="0" y="2105247"/>
                </a:moveTo>
                <a:lnTo>
                  <a:pt x="148856" y="2147777"/>
                </a:lnTo>
                <a:cubicBezTo>
                  <a:pt x="170326" y="2154218"/>
                  <a:pt x="190905" y="2163606"/>
                  <a:pt x="212651" y="2169042"/>
                </a:cubicBezTo>
                <a:cubicBezTo>
                  <a:pt x="272092" y="2183902"/>
                  <a:pt x="389691" y="2202093"/>
                  <a:pt x="446568" y="2211572"/>
                </a:cubicBezTo>
                <a:cubicBezTo>
                  <a:pt x="559982" y="2204484"/>
                  <a:pt x="674052" y="2204402"/>
                  <a:pt x="786810" y="2190307"/>
                </a:cubicBezTo>
                <a:cubicBezTo>
                  <a:pt x="844811" y="2183057"/>
                  <a:pt x="900223" y="2161954"/>
                  <a:pt x="956930" y="2147777"/>
                </a:cubicBezTo>
                <a:cubicBezTo>
                  <a:pt x="985284" y="2140689"/>
                  <a:pt x="1014265" y="2135754"/>
                  <a:pt x="1041991" y="2126512"/>
                </a:cubicBezTo>
                <a:lnTo>
                  <a:pt x="1424763" y="1998921"/>
                </a:lnTo>
                <a:lnTo>
                  <a:pt x="1616149" y="1935126"/>
                </a:lnTo>
                <a:cubicBezTo>
                  <a:pt x="1616153" y="1935125"/>
                  <a:pt x="1743737" y="1892597"/>
                  <a:pt x="1743740" y="1892595"/>
                </a:cubicBezTo>
                <a:cubicBezTo>
                  <a:pt x="1786270" y="1864242"/>
                  <a:pt x="1822838" y="1823699"/>
                  <a:pt x="1871330" y="1807535"/>
                </a:cubicBezTo>
                <a:cubicBezTo>
                  <a:pt x="1913860" y="1793358"/>
                  <a:pt x="1961619" y="1789872"/>
                  <a:pt x="1998921" y="1765005"/>
                </a:cubicBezTo>
                <a:cubicBezTo>
                  <a:pt x="2020186" y="1750828"/>
                  <a:pt x="2039362" y="1732855"/>
                  <a:pt x="2062717" y="1722475"/>
                </a:cubicBezTo>
                <a:cubicBezTo>
                  <a:pt x="2103684" y="1704267"/>
                  <a:pt x="2153006" y="1704811"/>
                  <a:pt x="2190307" y="1679944"/>
                </a:cubicBezTo>
                <a:lnTo>
                  <a:pt x="2317898" y="1594884"/>
                </a:lnTo>
                <a:cubicBezTo>
                  <a:pt x="2339163" y="1580707"/>
                  <a:pt x="2363621" y="1570426"/>
                  <a:pt x="2381693" y="1552354"/>
                </a:cubicBezTo>
                <a:cubicBezTo>
                  <a:pt x="2412835" y="1521211"/>
                  <a:pt x="2445095" y="1483389"/>
                  <a:pt x="2488019" y="1467293"/>
                </a:cubicBezTo>
                <a:cubicBezTo>
                  <a:pt x="2521861" y="1454602"/>
                  <a:pt x="2559061" y="1453869"/>
                  <a:pt x="2594344" y="1446028"/>
                </a:cubicBezTo>
                <a:cubicBezTo>
                  <a:pt x="2622874" y="1439688"/>
                  <a:pt x="2651051" y="1431851"/>
                  <a:pt x="2679405" y="1424763"/>
                </a:cubicBezTo>
                <a:cubicBezTo>
                  <a:pt x="2707758" y="1410586"/>
                  <a:pt x="2734783" y="1393364"/>
                  <a:pt x="2764465" y="1382233"/>
                </a:cubicBezTo>
                <a:cubicBezTo>
                  <a:pt x="2791830" y="1371971"/>
                  <a:pt x="2822819" y="1372838"/>
                  <a:pt x="2849526" y="1360968"/>
                </a:cubicBezTo>
                <a:cubicBezTo>
                  <a:pt x="2887296" y="1344181"/>
                  <a:pt x="2918883" y="1315656"/>
                  <a:pt x="2955851" y="1297172"/>
                </a:cubicBezTo>
                <a:cubicBezTo>
                  <a:pt x="3038041" y="1256077"/>
                  <a:pt x="3052358" y="1260982"/>
                  <a:pt x="3125972" y="1233377"/>
                </a:cubicBezTo>
                <a:cubicBezTo>
                  <a:pt x="3161714" y="1219974"/>
                  <a:pt x="3196085" y="1202918"/>
                  <a:pt x="3232298" y="1190847"/>
                </a:cubicBezTo>
                <a:cubicBezTo>
                  <a:pt x="3260024" y="1181605"/>
                  <a:pt x="3289365" y="1177979"/>
                  <a:pt x="3317358" y="1169581"/>
                </a:cubicBezTo>
                <a:cubicBezTo>
                  <a:pt x="3317375" y="1169576"/>
                  <a:pt x="3476838" y="1116421"/>
                  <a:pt x="3508744" y="1105786"/>
                </a:cubicBezTo>
                <a:cubicBezTo>
                  <a:pt x="3508745" y="1105786"/>
                  <a:pt x="3636334" y="1063257"/>
                  <a:pt x="3636335" y="1063256"/>
                </a:cubicBezTo>
                <a:cubicBezTo>
                  <a:pt x="3657600" y="1049079"/>
                  <a:pt x="3676775" y="1031106"/>
                  <a:pt x="3700130" y="1020726"/>
                </a:cubicBezTo>
                <a:cubicBezTo>
                  <a:pt x="3804237" y="974456"/>
                  <a:pt x="3817614" y="985480"/>
                  <a:pt x="3912782" y="956930"/>
                </a:cubicBezTo>
                <a:cubicBezTo>
                  <a:pt x="3955722" y="944048"/>
                  <a:pt x="3997842" y="928577"/>
                  <a:pt x="4040372" y="914400"/>
                </a:cubicBezTo>
                <a:lnTo>
                  <a:pt x="4231758" y="850605"/>
                </a:lnTo>
                <a:cubicBezTo>
                  <a:pt x="4253023" y="843517"/>
                  <a:pt x="4273808" y="834777"/>
                  <a:pt x="4295554" y="829340"/>
                </a:cubicBezTo>
                <a:lnTo>
                  <a:pt x="4465675" y="786809"/>
                </a:lnTo>
                <a:cubicBezTo>
                  <a:pt x="4494028" y="779721"/>
                  <a:pt x="4523009" y="774786"/>
                  <a:pt x="4550735" y="765544"/>
                </a:cubicBezTo>
                <a:cubicBezTo>
                  <a:pt x="4593265" y="751367"/>
                  <a:pt x="4634834" y="733887"/>
                  <a:pt x="4678326" y="723014"/>
                </a:cubicBezTo>
                <a:cubicBezTo>
                  <a:pt x="4706679" y="715926"/>
                  <a:pt x="4735393" y="710147"/>
                  <a:pt x="4763386" y="701749"/>
                </a:cubicBezTo>
                <a:cubicBezTo>
                  <a:pt x="4806326" y="688867"/>
                  <a:pt x="4847485" y="670092"/>
                  <a:pt x="4890977" y="659219"/>
                </a:cubicBezTo>
                <a:cubicBezTo>
                  <a:pt x="4919330" y="652131"/>
                  <a:pt x="4947936" y="645983"/>
                  <a:pt x="4976037" y="637954"/>
                </a:cubicBezTo>
                <a:cubicBezTo>
                  <a:pt x="4997590" y="631796"/>
                  <a:pt x="5019784" y="626713"/>
                  <a:pt x="5039833" y="616688"/>
                </a:cubicBezTo>
                <a:cubicBezTo>
                  <a:pt x="5062692" y="605258"/>
                  <a:pt x="5079609" y="582892"/>
                  <a:pt x="5103628" y="574158"/>
                </a:cubicBezTo>
                <a:cubicBezTo>
                  <a:pt x="5158561" y="554182"/>
                  <a:pt x="5221468" y="557768"/>
                  <a:pt x="5273749" y="531628"/>
                </a:cubicBezTo>
                <a:cubicBezTo>
                  <a:pt x="5302103" y="517451"/>
                  <a:pt x="5329377" y="500871"/>
                  <a:pt x="5358810" y="489098"/>
                </a:cubicBezTo>
                <a:cubicBezTo>
                  <a:pt x="5400434" y="472448"/>
                  <a:pt x="5443870" y="460745"/>
                  <a:pt x="5486400" y="446568"/>
                </a:cubicBezTo>
                <a:lnTo>
                  <a:pt x="5613991" y="404037"/>
                </a:lnTo>
                <a:lnTo>
                  <a:pt x="5805377" y="340242"/>
                </a:lnTo>
                <a:cubicBezTo>
                  <a:pt x="5826642" y="333154"/>
                  <a:pt x="5847426" y="324413"/>
                  <a:pt x="5869172" y="318977"/>
                </a:cubicBezTo>
                <a:cubicBezTo>
                  <a:pt x="5925879" y="304800"/>
                  <a:pt x="5981976" y="287911"/>
                  <a:pt x="6039293" y="276447"/>
                </a:cubicBezTo>
                <a:lnTo>
                  <a:pt x="6145619" y="255181"/>
                </a:lnTo>
                <a:cubicBezTo>
                  <a:pt x="6188040" y="247468"/>
                  <a:pt x="6230930" y="242372"/>
                  <a:pt x="6273210" y="233916"/>
                </a:cubicBezTo>
                <a:cubicBezTo>
                  <a:pt x="6301868" y="228184"/>
                  <a:pt x="6329612" y="218383"/>
                  <a:pt x="6358270" y="212651"/>
                </a:cubicBezTo>
                <a:cubicBezTo>
                  <a:pt x="6400550" y="204195"/>
                  <a:pt x="6443581" y="199842"/>
                  <a:pt x="6485861" y="191386"/>
                </a:cubicBezTo>
                <a:cubicBezTo>
                  <a:pt x="6626977" y="163163"/>
                  <a:pt x="6516303" y="173616"/>
                  <a:pt x="6677247" y="148856"/>
                </a:cubicBezTo>
                <a:cubicBezTo>
                  <a:pt x="6733731" y="140166"/>
                  <a:pt x="6790661" y="134679"/>
                  <a:pt x="6847368" y="127591"/>
                </a:cubicBezTo>
                <a:cubicBezTo>
                  <a:pt x="6915105" y="110657"/>
                  <a:pt x="6968558" y="95861"/>
                  <a:pt x="7038754" y="85061"/>
                </a:cubicBezTo>
                <a:cubicBezTo>
                  <a:pt x="7095238" y="76371"/>
                  <a:pt x="7151961" y="68969"/>
                  <a:pt x="7208875" y="63795"/>
                </a:cubicBezTo>
                <a:cubicBezTo>
                  <a:pt x="7307956" y="54787"/>
                  <a:pt x="7407590" y="52430"/>
                  <a:pt x="7506586" y="42530"/>
                </a:cubicBezTo>
                <a:cubicBezTo>
                  <a:pt x="7620315" y="31157"/>
                  <a:pt x="7846828" y="0"/>
                  <a:pt x="7846828" y="0"/>
                </a:cubicBezTo>
                <a:cubicBezTo>
                  <a:pt x="8137451" y="7088"/>
                  <a:pt x="8428532" y="3500"/>
                  <a:pt x="8718698" y="21265"/>
                </a:cubicBezTo>
                <a:cubicBezTo>
                  <a:pt x="8777041" y="24837"/>
                  <a:pt x="8833367" y="45310"/>
                  <a:pt x="8888819" y="63795"/>
                </a:cubicBezTo>
                <a:cubicBezTo>
                  <a:pt x="8910084" y="70884"/>
                  <a:pt x="8933019" y="74175"/>
                  <a:pt x="8952614" y="85061"/>
                </a:cubicBezTo>
                <a:cubicBezTo>
                  <a:pt x="9079591" y="155604"/>
                  <a:pt x="9085558" y="175475"/>
                  <a:pt x="9186530" y="276447"/>
                </a:cubicBezTo>
                <a:cubicBezTo>
                  <a:pt x="9200707" y="290624"/>
                  <a:pt x="9217940" y="302295"/>
                  <a:pt x="9229061" y="318977"/>
                </a:cubicBezTo>
                <a:lnTo>
                  <a:pt x="9271591" y="382772"/>
                </a:lnTo>
                <a:cubicBezTo>
                  <a:pt x="9325040" y="543122"/>
                  <a:pt x="9252941" y="345474"/>
                  <a:pt x="9335386" y="510363"/>
                </a:cubicBezTo>
                <a:cubicBezTo>
                  <a:pt x="9345410" y="530412"/>
                  <a:pt x="9347821" y="553555"/>
                  <a:pt x="9356651" y="574158"/>
                </a:cubicBezTo>
                <a:cubicBezTo>
                  <a:pt x="9409450" y="697353"/>
                  <a:pt x="9402990" y="631922"/>
                  <a:pt x="9441712" y="786809"/>
                </a:cubicBezTo>
                <a:lnTo>
                  <a:pt x="9484242" y="956930"/>
                </a:lnTo>
                <a:cubicBezTo>
                  <a:pt x="9477154" y="1056167"/>
                  <a:pt x="9474601" y="1155833"/>
                  <a:pt x="9462977" y="1254642"/>
                </a:cubicBezTo>
                <a:cubicBezTo>
                  <a:pt x="9460358" y="1276904"/>
                  <a:pt x="9452598" y="1298843"/>
                  <a:pt x="9441712" y="1318437"/>
                </a:cubicBezTo>
                <a:cubicBezTo>
                  <a:pt x="9416888" y="1363120"/>
                  <a:pt x="9385005" y="1403498"/>
                  <a:pt x="9356651" y="1446028"/>
                </a:cubicBezTo>
                <a:cubicBezTo>
                  <a:pt x="9342474" y="1467293"/>
                  <a:pt x="9332193" y="1491751"/>
                  <a:pt x="9314121" y="1509823"/>
                </a:cubicBezTo>
                <a:cubicBezTo>
                  <a:pt x="9211440" y="1612506"/>
                  <a:pt x="9341913" y="1487592"/>
                  <a:pt x="9207796" y="1594884"/>
                </a:cubicBezTo>
                <a:cubicBezTo>
                  <a:pt x="9192140" y="1607408"/>
                  <a:pt x="9180921" y="1624890"/>
                  <a:pt x="9165265" y="1637414"/>
                </a:cubicBezTo>
                <a:cubicBezTo>
                  <a:pt x="9145308" y="1653379"/>
                  <a:pt x="9121427" y="1663978"/>
                  <a:pt x="9101470" y="1679944"/>
                </a:cubicBezTo>
                <a:cubicBezTo>
                  <a:pt x="9085814" y="1692469"/>
                  <a:pt x="9074342" y="1709640"/>
                  <a:pt x="9058940" y="1722475"/>
                </a:cubicBezTo>
                <a:cubicBezTo>
                  <a:pt x="9031713" y="1745164"/>
                  <a:pt x="9002719" y="1765670"/>
                  <a:pt x="8973879" y="1786270"/>
                </a:cubicBezTo>
                <a:cubicBezTo>
                  <a:pt x="8953082" y="1801125"/>
                  <a:pt x="8929718" y="1812439"/>
                  <a:pt x="8910084" y="1828800"/>
                </a:cubicBezTo>
                <a:cubicBezTo>
                  <a:pt x="8886981" y="1848052"/>
                  <a:pt x="8870761" y="1875115"/>
                  <a:pt x="8846289" y="1892595"/>
                </a:cubicBezTo>
                <a:cubicBezTo>
                  <a:pt x="8820493" y="1911021"/>
                  <a:pt x="8788752" y="1919398"/>
                  <a:pt x="8761228" y="1935126"/>
                </a:cubicBezTo>
                <a:cubicBezTo>
                  <a:pt x="8739038" y="1947806"/>
                  <a:pt x="8719870" y="1965418"/>
                  <a:pt x="8697433" y="1977656"/>
                </a:cubicBezTo>
                <a:cubicBezTo>
                  <a:pt x="8641774" y="2008015"/>
                  <a:pt x="8580064" y="2027548"/>
                  <a:pt x="8527312" y="2062716"/>
                </a:cubicBezTo>
                <a:cubicBezTo>
                  <a:pt x="8484782" y="2091070"/>
                  <a:pt x="8445440" y="2124918"/>
                  <a:pt x="8399721" y="2147777"/>
                </a:cubicBezTo>
                <a:lnTo>
                  <a:pt x="8229600" y="2232837"/>
                </a:lnTo>
                <a:cubicBezTo>
                  <a:pt x="8201247" y="2247014"/>
                  <a:pt x="8170916" y="2257784"/>
                  <a:pt x="8144540" y="2275368"/>
                </a:cubicBezTo>
                <a:cubicBezTo>
                  <a:pt x="8102010" y="2303721"/>
                  <a:pt x="8064408" y="2341445"/>
                  <a:pt x="8016949" y="2360428"/>
                </a:cubicBezTo>
                <a:cubicBezTo>
                  <a:pt x="7981507" y="2374605"/>
                  <a:pt x="7945282" y="2386962"/>
                  <a:pt x="7910623" y="2402958"/>
                </a:cubicBezTo>
                <a:cubicBezTo>
                  <a:pt x="7853058" y="2429526"/>
                  <a:pt x="7799369" y="2464473"/>
                  <a:pt x="7740503" y="2488019"/>
                </a:cubicBezTo>
                <a:cubicBezTo>
                  <a:pt x="7705061" y="2502196"/>
                  <a:pt x="7668836" y="2514553"/>
                  <a:pt x="7634177" y="2530549"/>
                </a:cubicBezTo>
                <a:cubicBezTo>
                  <a:pt x="7576612" y="2557117"/>
                  <a:pt x="7514776" y="2577568"/>
                  <a:pt x="7464056" y="2615609"/>
                </a:cubicBezTo>
                <a:cubicBezTo>
                  <a:pt x="7435703" y="2636874"/>
                  <a:pt x="7410696" y="2663555"/>
                  <a:pt x="7378996" y="2679405"/>
                </a:cubicBezTo>
                <a:cubicBezTo>
                  <a:pt x="7135564" y="2801122"/>
                  <a:pt x="7352150" y="2652981"/>
                  <a:pt x="7166344" y="2764465"/>
                </a:cubicBezTo>
                <a:cubicBezTo>
                  <a:pt x="6983541" y="2874147"/>
                  <a:pt x="7103280" y="2828018"/>
                  <a:pt x="6974958" y="2870791"/>
                </a:cubicBezTo>
                <a:cubicBezTo>
                  <a:pt x="6932428" y="2899144"/>
                  <a:pt x="6883512" y="2919708"/>
                  <a:pt x="6847368" y="2955851"/>
                </a:cubicBezTo>
                <a:cubicBezTo>
                  <a:pt x="6833191" y="2970028"/>
                  <a:pt x="6822029" y="2988066"/>
                  <a:pt x="6804837" y="2998381"/>
                </a:cubicBezTo>
                <a:cubicBezTo>
                  <a:pt x="6785616" y="3009914"/>
                  <a:pt x="6761091" y="3009622"/>
                  <a:pt x="6741042" y="3019647"/>
                </a:cubicBezTo>
                <a:cubicBezTo>
                  <a:pt x="6661847" y="3059245"/>
                  <a:pt x="6683996" y="3067185"/>
                  <a:pt x="6613451" y="3125972"/>
                </a:cubicBezTo>
                <a:cubicBezTo>
                  <a:pt x="6556934" y="3173069"/>
                  <a:pt x="6530772" y="3173218"/>
                  <a:pt x="6464596" y="3211033"/>
                </a:cubicBezTo>
                <a:cubicBezTo>
                  <a:pt x="6414471" y="3239676"/>
                  <a:pt x="6361394" y="3284749"/>
                  <a:pt x="6315740" y="3317358"/>
                </a:cubicBezTo>
                <a:cubicBezTo>
                  <a:pt x="6187017" y="3409302"/>
                  <a:pt x="6322619" y="3308978"/>
                  <a:pt x="6166884" y="3402419"/>
                </a:cubicBezTo>
                <a:cubicBezTo>
                  <a:pt x="6123053" y="3428717"/>
                  <a:pt x="6085011" y="3464619"/>
                  <a:pt x="6039293" y="3487479"/>
                </a:cubicBezTo>
                <a:cubicBezTo>
                  <a:pt x="5996763" y="3508744"/>
                  <a:pt x="5951267" y="3524899"/>
                  <a:pt x="5911703" y="3551275"/>
                </a:cubicBezTo>
                <a:cubicBezTo>
                  <a:pt x="5759675" y="3652627"/>
                  <a:pt x="5942744" y="3591361"/>
                  <a:pt x="5762847" y="3636335"/>
                </a:cubicBezTo>
                <a:cubicBezTo>
                  <a:pt x="5741582" y="3650512"/>
                  <a:pt x="5721910" y="3667435"/>
                  <a:pt x="5699051" y="3678865"/>
                </a:cubicBezTo>
                <a:cubicBezTo>
                  <a:pt x="5639873" y="3708454"/>
                  <a:pt x="5524681" y="3744077"/>
                  <a:pt x="5465135" y="3763926"/>
                </a:cubicBezTo>
                <a:cubicBezTo>
                  <a:pt x="5443870" y="3771014"/>
                  <a:pt x="5423320" y="3780795"/>
                  <a:pt x="5401340" y="3785191"/>
                </a:cubicBezTo>
                <a:cubicBezTo>
                  <a:pt x="5365898" y="3792279"/>
                  <a:pt x="5330232" y="3798329"/>
                  <a:pt x="5295014" y="3806456"/>
                </a:cubicBezTo>
                <a:cubicBezTo>
                  <a:pt x="5238059" y="3819599"/>
                  <a:pt x="5183302" y="3846740"/>
                  <a:pt x="5124893" y="3848986"/>
                </a:cubicBezTo>
                <a:lnTo>
                  <a:pt x="4572000" y="3870251"/>
                </a:lnTo>
                <a:cubicBezTo>
                  <a:pt x="4529470" y="3884428"/>
                  <a:pt x="4481711" y="3887913"/>
                  <a:pt x="4444410" y="3912781"/>
                </a:cubicBezTo>
                <a:cubicBezTo>
                  <a:pt x="4423145" y="3926958"/>
                  <a:pt x="4403474" y="3943882"/>
                  <a:pt x="4380614" y="3955312"/>
                </a:cubicBezTo>
                <a:cubicBezTo>
                  <a:pt x="4360565" y="3965336"/>
                  <a:pt x="4336414" y="3965691"/>
                  <a:pt x="4316819" y="3976577"/>
                </a:cubicBezTo>
                <a:cubicBezTo>
                  <a:pt x="4272136" y="4001401"/>
                  <a:pt x="4231758" y="4033283"/>
                  <a:pt x="4189228" y="4061637"/>
                </a:cubicBezTo>
                <a:lnTo>
                  <a:pt x="4125433" y="4104168"/>
                </a:lnTo>
                <a:cubicBezTo>
                  <a:pt x="4104168" y="4118345"/>
                  <a:pt x="4079709" y="4128626"/>
                  <a:pt x="4061637" y="4146698"/>
                </a:cubicBezTo>
                <a:cubicBezTo>
                  <a:pt x="4040372" y="4167963"/>
                  <a:pt x="4020945" y="4191241"/>
                  <a:pt x="3997842" y="4210493"/>
                </a:cubicBezTo>
                <a:cubicBezTo>
                  <a:pt x="3877301" y="4310944"/>
                  <a:pt x="3994576" y="4191561"/>
                  <a:pt x="3848986" y="4295554"/>
                </a:cubicBezTo>
                <a:cubicBezTo>
                  <a:pt x="3647833" y="4439235"/>
                  <a:pt x="3933250" y="4285320"/>
                  <a:pt x="3700130" y="4401879"/>
                </a:cubicBezTo>
                <a:cubicBezTo>
                  <a:pt x="3513769" y="4588243"/>
                  <a:pt x="3750160" y="4360189"/>
                  <a:pt x="3572540" y="4508205"/>
                </a:cubicBezTo>
                <a:cubicBezTo>
                  <a:pt x="3549437" y="4527457"/>
                  <a:pt x="3531578" y="4552429"/>
                  <a:pt x="3508744" y="4572000"/>
                </a:cubicBezTo>
                <a:cubicBezTo>
                  <a:pt x="3481835" y="4595065"/>
                  <a:pt x="3450173" y="4612249"/>
                  <a:pt x="3423684" y="4635795"/>
                </a:cubicBezTo>
                <a:cubicBezTo>
                  <a:pt x="3386222" y="4669095"/>
                  <a:pt x="3352800" y="4706679"/>
                  <a:pt x="3317358" y="4742121"/>
                </a:cubicBezTo>
                <a:lnTo>
                  <a:pt x="3232298" y="4827181"/>
                </a:lnTo>
                <a:lnTo>
                  <a:pt x="3147237" y="4912242"/>
                </a:lnTo>
                <a:cubicBezTo>
                  <a:pt x="3006235" y="5006244"/>
                  <a:pt x="3162920" y="4895763"/>
                  <a:pt x="3019647" y="5018568"/>
                </a:cubicBezTo>
                <a:cubicBezTo>
                  <a:pt x="2992737" y="5041633"/>
                  <a:pt x="2962940" y="5061098"/>
                  <a:pt x="2934586" y="5082363"/>
                </a:cubicBezTo>
                <a:cubicBezTo>
                  <a:pt x="2920409" y="5103628"/>
                  <a:pt x="2908886" y="5126924"/>
                  <a:pt x="2892056" y="5146158"/>
                </a:cubicBezTo>
                <a:lnTo>
                  <a:pt x="2721935" y="5316279"/>
                </a:lnTo>
                <a:cubicBezTo>
                  <a:pt x="2700670" y="5337544"/>
                  <a:pt x="2674822" y="5355052"/>
                  <a:pt x="2658140" y="5380075"/>
                </a:cubicBezTo>
                <a:cubicBezTo>
                  <a:pt x="2643963" y="5401340"/>
                  <a:pt x="2634844" y="5427040"/>
                  <a:pt x="2615610" y="5443870"/>
                </a:cubicBezTo>
                <a:cubicBezTo>
                  <a:pt x="2577142" y="5477529"/>
                  <a:pt x="2524163" y="5492786"/>
                  <a:pt x="2488019" y="5528930"/>
                </a:cubicBezTo>
                <a:cubicBezTo>
                  <a:pt x="2410736" y="5606213"/>
                  <a:pt x="2434642" y="5588322"/>
                  <a:pt x="2339163" y="5656521"/>
                </a:cubicBezTo>
                <a:cubicBezTo>
                  <a:pt x="2318366" y="5671376"/>
                  <a:pt x="2294773" y="5682418"/>
                  <a:pt x="2275368" y="5699051"/>
                </a:cubicBezTo>
                <a:cubicBezTo>
                  <a:pt x="2244923" y="5725147"/>
                  <a:pt x="2223671" y="5761870"/>
                  <a:pt x="2190307" y="5784112"/>
                </a:cubicBezTo>
                <a:cubicBezTo>
                  <a:pt x="2031917" y="5889705"/>
                  <a:pt x="2226449" y="5753993"/>
                  <a:pt x="2062717" y="5890437"/>
                </a:cubicBezTo>
                <a:cubicBezTo>
                  <a:pt x="2043083" y="5906799"/>
                  <a:pt x="2018555" y="5916606"/>
                  <a:pt x="1998921" y="5932968"/>
                </a:cubicBezTo>
                <a:cubicBezTo>
                  <a:pt x="1886417" y="6026721"/>
                  <a:pt x="1981789" y="5973431"/>
                  <a:pt x="1892596" y="6018028"/>
                </a:cubicBezTo>
              </a:path>
            </a:pathLst>
          </a:cu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E845A32D-43E5-B838-FEED-EDB1A82EF088}"/>
              </a:ext>
            </a:extLst>
          </p:cNvPr>
          <p:cNvSpPr/>
          <p:nvPr/>
        </p:nvSpPr>
        <p:spPr>
          <a:xfrm>
            <a:off x="1796716" y="3854473"/>
            <a:ext cx="10182124" cy="5883085"/>
          </a:xfrm>
          <a:custGeom>
            <a:avLst/>
            <a:gdLst>
              <a:gd name="connsiteX0" fmla="*/ 0 w 10182124"/>
              <a:gd name="connsiteY0" fmla="*/ 2658622 h 5883085"/>
              <a:gd name="connsiteX1" fmla="*/ 4588042 w 10182124"/>
              <a:gd name="connsiteY1" fmla="*/ 653359 h 5883085"/>
              <a:gd name="connsiteX2" fmla="*/ 9031705 w 10182124"/>
              <a:gd name="connsiteY2" fmla="*/ 43759 h 5883085"/>
              <a:gd name="connsiteX3" fmla="*/ 9625263 w 10182124"/>
              <a:gd name="connsiteY3" fmla="*/ 1664011 h 5883085"/>
              <a:gd name="connsiteX4" fmla="*/ 1957137 w 10182124"/>
              <a:gd name="connsiteY4" fmla="*/ 5883085 h 5883085"/>
              <a:gd name="connsiteX5" fmla="*/ 1957137 w 10182124"/>
              <a:gd name="connsiteY5" fmla="*/ 5883085 h 5883085"/>
              <a:gd name="connsiteX6" fmla="*/ 1957137 w 10182124"/>
              <a:gd name="connsiteY6" fmla="*/ 5883085 h 5883085"/>
              <a:gd name="connsiteX7" fmla="*/ 1957137 w 10182124"/>
              <a:gd name="connsiteY7" fmla="*/ 5883085 h 5883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182124" h="5883085">
                <a:moveTo>
                  <a:pt x="0" y="2658622"/>
                </a:moveTo>
                <a:cubicBezTo>
                  <a:pt x="1541379" y="1873896"/>
                  <a:pt x="3082758" y="1089170"/>
                  <a:pt x="4588042" y="653359"/>
                </a:cubicBezTo>
                <a:cubicBezTo>
                  <a:pt x="6093326" y="217548"/>
                  <a:pt x="8192168" y="-124683"/>
                  <a:pt x="9031705" y="43759"/>
                </a:cubicBezTo>
                <a:cubicBezTo>
                  <a:pt x="9871242" y="212201"/>
                  <a:pt x="10804358" y="690790"/>
                  <a:pt x="9625263" y="1664011"/>
                </a:cubicBezTo>
                <a:cubicBezTo>
                  <a:pt x="8446168" y="2637232"/>
                  <a:pt x="1957137" y="5883085"/>
                  <a:pt x="1957137" y="5883085"/>
                </a:cubicBezTo>
                <a:lnTo>
                  <a:pt x="1957137" y="5883085"/>
                </a:lnTo>
                <a:lnTo>
                  <a:pt x="1957137" y="5883085"/>
                </a:lnTo>
                <a:lnTo>
                  <a:pt x="1957137" y="5883085"/>
                </a:lnTo>
              </a:path>
            </a:pathLst>
          </a:cu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106AAC-72CF-4E0B-9B2A-912E64791D2A}"/>
              </a:ext>
            </a:extLst>
          </p:cNvPr>
          <p:cNvSpPr txBox="1"/>
          <p:nvPr/>
        </p:nvSpPr>
        <p:spPr>
          <a:xfrm>
            <a:off x="1206500" y="10627779"/>
            <a:ext cx="10985498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DE" sz="4800" dirty="0"/>
              <a:t>3-regular graph with 6 nodes and highlighted MaxCut</a:t>
            </a:r>
            <a:endParaRPr kumimoji="0" lang="en-DE" sz="48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4460C641-E064-9C59-F961-433F1EBFCF10}"/>
              </a:ext>
            </a:extLst>
          </p:cNvPr>
          <p:cNvSpPr/>
          <p:nvPr/>
        </p:nvSpPr>
        <p:spPr>
          <a:xfrm>
            <a:off x="1284254" y="3814452"/>
            <a:ext cx="10187163" cy="5610479"/>
          </a:xfrm>
          <a:custGeom>
            <a:avLst/>
            <a:gdLst>
              <a:gd name="connsiteX0" fmla="*/ 352041 w 10187163"/>
              <a:gd name="connsiteY0" fmla="*/ 3163864 h 5610479"/>
              <a:gd name="connsiteX1" fmla="*/ 3897346 w 10187163"/>
              <a:gd name="connsiteY1" fmla="*/ 1463401 h 5610479"/>
              <a:gd name="connsiteX2" fmla="*/ 7202020 w 10187163"/>
              <a:gd name="connsiteY2" fmla="*/ 212116 h 5610479"/>
              <a:gd name="connsiteX3" fmla="*/ 9287493 w 10187163"/>
              <a:gd name="connsiteY3" fmla="*/ 35653 h 5610479"/>
              <a:gd name="connsiteX4" fmla="*/ 10105641 w 10187163"/>
              <a:gd name="connsiteY4" fmla="*/ 597127 h 5610479"/>
              <a:gd name="connsiteX5" fmla="*/ 9929178 w 10187163"/>
              <a:gd name="connsiteY5" fmla="*/ 1415274 h 5610479"/>
              <a:gd name="connsiteX6" fmla="*/ 8084335 w 10187163"/>
              <a:gd name="connsiteY6" fmla="*/ 2506137 h 5610479"/>
              <a:gd name="connsiteX7" fmla="*/ 4426735 w 10187163"/>
              <a:gd name="connsiteY7" fmla="*/ 4318895 h 5610479"/>
              <a:gd name="connsiteX8" fmla="*/ 592672 w 10187163"/>
              <a:gd name="connsiteY8" fmla="*/ 5586222 h 5610479"/>
              <a:gd name="connsiteX9" fmla="*/ 352041 w 10187163"/>
              <a:gd name="connsiteY9" fmla="*/ 3163864 h 5610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187163" h="5610479">
                <a:moveTo>
                  <a:pt x="352041" y="3163864"/>
                </a:moveTo>
                <a:cubicBezTo>
                  <a:pt x="902820" y="2476727"/>
                  <a:pt x="2755683" y="1955359"/>
                  <a:pt x="3897346" y="1463401"/>
                </a:cubicBezTo>
                <a:cubicBezTo>
                  <a:pt x="5039009" y="971443"/>
                  <a:pt x="6303662" y="450074"/>
                  <a:pt x="7202020" y="212116"/>
                </a:cubicBezTo>
                <a:cubicBezTo>
                  <a:pt x="8100378" y="-25842"/>
                  <a:pt x="8803556" y="-28515"/>
                  <a:pt x="9287493" y="35653"/>
                </a:cubicBezTo>
                <a:cubicBezTo>
                  <a:pt x="9771430" y="99821"/>
                  <a:pt x="9998694" y="367190"/>
                  <a:pt x="10105641" y="597127"/>
                </a:cubicBezTo>
                <a:cubicBezTo>
                  <a:pt x="10212588" y="827064"/>
                  <a:pt x="10266062" y="1097106"/>
                  <a:pt x="9929178" y="1415274"/>
                </a:cubicBezTo>
                <a:cubicBezTo>
                  <a:pt x="9592294" y="1733442"/>
                  <a:pt x="9001409" y="2022200"/>
                  <a:pt x="8084335" y="2506137"/>
                </a:cubicBezTo>
                <a:cubicBezTo>
                  <a:pt x="7167261" y="2990074"/>
                  <a:pt x="5675345" y="3805548"/>
                  <a:pt x="4426735" y="4318895"/>
                </a:cubicBezTo>
                <a:cubicBezTo>
                  <a:pt x="3178125" y="4832242"/>
                  <a:pt x="1277135" y="5773380"/>
                  <a:pt x="592672" y="5586222"/>
                </a:cubicBezTo>
                <a:cubicBezTo>
                  <a:pt x="-91791" y="5399064"/>
                  <a:pt x="-198738" y="3851001"/>
                  <a:pt x="352041" y="3163864"/>
                </a:cubicBezTo>
                <a:close/>
              </a:path>
            </a:pathLst>
          </a:custGeom>
          <a:noFill/>
          <a:ln w="76200" cap="flat">
            <a:solidFill>
              <a:srgbClr val="C0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DE" sz="3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DF4061E-F200-23F1-E3D2-7B5DCDDA37E7}"/>
              </a:ext>
            </a:extLst>
          </p:cNvPr>
          <p:cNvSpPr/>
          <p:nvPr/>
        </p:nvSpPr>
        <p:spPr>
          <a:xfrm>
            <a:off x="1206500" y="6432884"/>
            <a:ext cx="664830" cy="3304674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DE" sz="3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C1F89F0-1A18-78CF-CA42-1A2CCF593745}"/>
              </a:ext>
            </a:extLst>
          </p:cNvPr>
          <p:cNvSpPr/>
          <p:nvPr/>
        </p:nvSpPr>
        <p:spPr>
          <a:xfrm>
            <a:off x="1248062" y="8931006"/>
            <a:ext cx="1249622" cy="1258022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DE" sz="3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Slide bullet text">
                <a:extLst>
                  <a:ext uri="{FF2B5EF4-FFF2-40B4-BE49-F238E27FC236}">
                    <a16:creationId xmlns:a16="http://schemas.microsoft.com/office/drawing/2014/main" id="{5BDC2219-63E8-722D-645E-A9F9DB705708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2191998" y="3679125"/>
                <a:ext cx="10985501" cy="8825391"/>
              </a:xfrm>
              <a:prstGeom prst="rect">
                <a:avLst/>
              </a:prstGeom>
            </p:spPr>
            <p:txBody>
              <a:bodyPr/>
              <a:lstStyle/>
              <a:p>
                <a:r>
                  <a:rPr lang="en-US" dirty="0"/>
                  <a:t>Define cut weight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CW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=#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𝑒𝑑𝑔𝑒𝑠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𝑐𝑢𝑡</m:t>
                    </m:r>
                  </m:oMath>
                </a14:m>
                <a:endParaRPr lang="en-US" dirty="0"/>
              </a:p>
              <a:p>
                <a:r>
                  <a:rPr lang="en-DE" dirty="0"/>
                  <a:t>Here: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CW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=7</m:t>
                    </m:r>
                  </m:oMath>
                </a14:m>
                <a:endParaRPr dirty="0"/>
              </a:p>
            </p:txBody>
          </p:sp>
        </mc:Choice>
        <mc:Fallback xmlns="">
          <p:sp>
            <p:nvSpPr>
              <p:cNvPr id="11" name="Slide bullet text">
                <a:extLst>
                  <a:ext uri="{FF2B5EF4-FFF2-40B4-BE49-F238E27FC236}">
                    <a16:creationId xmlns:a16="http://schemas.microsoft.com/office/drawing/2014/main" id="{5BDC2219-63E8-722D-645E-A9F9DB705708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2191998" y="3679125"/>
                <a:ext cx="10985501" cy="8825391"/>
              </a:xfrm>
              <a:prstGeom prst="rect">
                <a:avLst/>
              </a:prstGeom>
              <a:blipFill>
                <a:blip r:embed="rId3"/>
                <a:stretch>
                  <a:fillRect l="-3584" t="-402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6930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lide 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Results</a:t>
            </a:r>
            <a:endParaRPr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00605B8-FAEF-CADC-5359-B275C8628EC5}"/>
              </a:ext>
            </a:extLst>
          </p:cNvPr>
          <p:cNvSpPr txBox="1"/>
          <p:nvPr/>
        </p:nvSpPr>
        <p:spPr>
          <a:xfrm>
            <a:off x="1206500" y="4036075"/>
            <a:ext cx="10036402" cy="9335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H" sz="5400" b="1" i="0" u="none" strike="noStrike" cap="none" spc="0" normalizeH="0" baseline="0">
                <a:ln>
                  <a:noFill/>
                </a:ln>
                <a:solidFill>
                  <a:srgbClr val="00B0F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Q</a:t>
            </a:r>
            <a:r>
              <a:rPr kumimoji="0" lang="en-CH" sz="5400" b="1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AOA ⇒ </a:t>
            </a:r>
            <a:r>
              <a:rPr kumimoji="0" lang="en-CH" sz="5400" b="1" i="0" u="none" strike="noStrike" cap="none" spc="0" normalizeH="0" baseline="0">
                <a:ln>
                  <a:noFill/>
                </a:ln>
                <a:solidFill>
                  <a:srgbClr val="00B0F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Quantum</a:t>
            </a:r>
            <a:r>
              <a:rPr kumimoji="0" lang="en-CH" sz="5400" b="1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 Computers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E5D0352-EF14-4EDF-2BBB-B2CB8F66044C}"/>
              </a:ext>
            </a:extLst>
          </p:cNvPr>
          <p:cNvSpPr txBox="1"/>
          <p:nvPr/>
        </p:nvSpPr>
        <p:spPr>
          <a:xfrm>
            <a:off x="1206500" y="6153281"/>
            <a:ext cx="13152640" cy="9335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H" sz="5400" b="1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B</a:t>
            </a:r>
            <a:r>
              <a:rPr kumimoji="0" lang="en-GB" sz="5400" b="1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u</a:t>
            </a:r>
            <a:r>
              <a:rPr kumimoji="0" lang="en-CH" sz="5400" b="1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t today’s </a:t>
            </a:r>
            <a:r>
              <a:rPr kumimoji="0" lang="en-CH" sz="5400" b="1" i="0" u="none" strike="noStrike" cap="none" spc="0" normalizeH="0" baseline="0">
                <a:ln>
                  <a:noFill/>
                </a:ln>
                <a:solidFill>
                  <a:srgbClr val="00B0F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quantum</a:t>
            </a:r>
            <a:r>
              <a:rPr kumimoji="0" lang="en-CH" sz="5400" b="1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 hardware is </a:t>
            </a:r>
            <a:r>
              <a:rPr kumimoji="0" lang="en-CH" sz="5400" b="1" i="0" u="none" strike="noStrike" cap="none" spc="0" normalizeH="0" baseline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noisy</a:t>
            </a:r>
            <a:r>
              <a:rPr kumimoji="0" lang="en-CH" sz="5400" b="1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!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6177EE4-E049-2745-5F03-A92AD0813C32}"/>
              </a:ext>
            </a:extLst>
          </p:cNvPr>
          <p:cNvSpPr txBox="1"/>
          <p:nvPr/>
        </p:nvSpPr>
        <p:spPr>
          <a:xfrm>
            <a:off x="5382443" y="8737282"/>
            <a:ext cx="13619113" cy="259558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H" sz="5400" b="1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⇒ </a:t>
            </a:r>
            <a:r>
              <a:rPr kumimoji="0" lang="en-CH" sz="5400" b="1" i="0" u="none" strike="noStrike" cap="none" spc="0" normalizeH="0" baseline="0">
                <a:ln>
                  <a:noFill/>
                </a:ln>
                <a:solidFill>
                  <a:schemeClr val="accent3">
                    <a:lumMod val="60000"/>
                    <a:lumOff val="4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Simulations</a:t>
            </a:r>
            <a:r>
              <a:rPr kumimoji="0" lang="en-CH" sz="5400" b="1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!</a:t>
            </a:r>
          </a:p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CH" sz="5400" b="1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CH" sz="5400" b="1"/>
              <a:t>Allows: </a:t>
            </a:r>
            <a:r>
              <a:rPr kumimoji="0" lang="en-CH" sz="5400" b="1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testing and refining of algorithms</a:t>
            </a:r>
          </a:p>
        </p:txBody>
      </p:sp>
    </p:spTree>
    <p:extLst>
      <p:ext uri="{BB962C8B-B14F-4D97-AF65-F5344CB8AC3E}">
        <p14:creationId xmlns:p14="http://schemas.microsoft.com/office/powerpoint/2010/main" val="3960353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lide 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QAOA for MaxCut</a:t>
            </a:r>
            <a:endParaRPr dirty="0"/>
          </a:p>
        </p:txBody>
      </p:sp>
      <p:sp>
        <p:nvSpPr>
          <p:cNvPr id="9" name="Slide bullet text">
            <a:extLst>
              <a:ext uri="{FF2B5EF4-FFF2-40B4-BE49-F238E27FC236}">
                <a16:creationId xmlns:a16="http://schemas.microsoft.com/office/drawing/2014/main" id="{9D01FFE5-08D1-F7E4-7F1B-BB7DB47E07FE}"/>
              </a:ext>
            </a:extLst>
          </p:cNvPr>
          <p:cNvSpPr txBox="1">
            <a:spLocks/>
          </p:cNvSpPr>
          <p:nvPr/>
        </p:nvSpPr>
        <p:spPr>
          <a:xfrm>
            <a:off x="1206500" y="3104707"/>
            <a:ext cx="10923183" cy="81451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marL="6096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12192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18288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24384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30480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36576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42672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48768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54864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marL="0" indent="0" hangingPunct="1">
              <a:buNone/>
            </a:pPr>
            <a:r>
              <a:rPr lang="en-US" b="1" dirty="0"/>
              <a:t>SETUP:</a:t>
            </a:r>
          </a:p>
          <a:p>
            <a:pPr marL="914400" indent="-914400" hangingPunct="1">
              <a:buAutoNum type="arabicParenR"/>
            </a:pPr>
            <a:r>
              <a:rPr lang="en-US" b="1" dirty="0"/>
              <a:t>Generate random 3-reg graphs for varying sizes (nodes)</a:t>
            </a:r>
          </a:p>
        </p:txBody>
      </p:sp>
    </p:spTree>
    <p:extLst>
      <p:ext uri="{BB962C8B-B14F-4D97-AF65-F5344CB8AC3E}">
        <p14:creationId xmlns:p14="http://schemas.microsoft.com/office/powerpoint/2010/main" val="26514053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lide 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QAOA for MaxCut</a:t>
            </a:r>
            <a:endParaRPr dirty="0"/>
          </a:p>
        </p:txBody>
      </p:sp>
      <p:sp>
        <p:nvSpPr>
          <p:cNvPr id="9" name="Slide bullet text">
            <a:extLst>
              <a:ext uri="{FF2B5EF4-FFF2-40B4-BE49-F238E27FC236}">
                <a16:creationId xmlns:a16="http://schemas.microsoft.com/office/drawing/2014/main" id="{9D01FFE5-08D1-F7E4-7F1B-BB7DB47E07FE}"/>
              </a:ext>
            </a:extLst>
          </p:cNvPr>
          <p:cNvSpPr txBox="1">
            <a:spLocks/>
          </p:cNvSpPr>
          <p:nvPr/>
        </p:nvSpPr>
        <p:spPr>
          <a:xfrm>
            <a:off x="1206500" y="3104707"/>
            <a:ext cx="10923183" cy="81451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marL="6096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12192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18288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24384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30480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36576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42672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48768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54864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marL="0" indent="0" hangingPunct="1">
              <a:buNone/>
            </a:pPr>
            <a:r>
              <a:rPr lang="en-US" b="1" dirty="0"/>
              <a:t>SETUP:</a:t>
            </a:r>
          </a:p>
          <a:p>
            <a:pPr marL="914400" indent="-914400" hangingPunct="1">
              <a:buAutoNum type="arabicParenR"/>
            </a:pPr>
            <a:r>
              <a:rPr lang="en-US" b="1" dirty="0"/>
              <a:t>Generate random 3-reg graphs for varying sizes (nodes)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A155DDA-C707-CD08-22DF-34FFD9902EF3}"/>
              </a:ext>
            </a:extLst>
          </p:cNvPr>
          <p:cNvSpPr/>
          <p:nvPr/>
        </p:nvSpPr>
        <p:spPr>
          <a:xfrm>
            <a:off x="13104924" y="4827181"/>
            <a:ext cx="10760149" cy="5571461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CH" sz="3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pic>
        <p:nvPicPr>
          <p:cNvPr id="1026" name="Picture 2" descr="Category:3-regular graphs - Wikimedia Commons">
            <a:extLst>
              <a:ext uri="{FF2B5EF4-FFF2-40B4-BE49-F238E27FC236}">
                <a16:creationId xmlns:a16="http://schemas.microsoft.com/office/drawing/2014/main" id="{18599C25-FC94-94F7-68D2-70565E716A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65117" y="5201609"/>
            <a:ext cx="9467565" cy="4631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41044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lide 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QAOA for MaxCut</a:t>
            </a:r>
            <a:endParaRPr dirty="0"/>
          </a:p>
        </p:txBody>
      </p:sp>
      <p:sp>
        <p:nvSpPr>
          <p:cNvPr id="9" name="Slide bullet text">
            <a:extLst>
              <a:ext uri="{FF2B5EF4-FFF2-40B4-BE49-F238E27FC236}">
                <a16:creationId xmlns:a16="http://schemas.microsoft.com/office/drawing/2014/main" id="{9D01FFE5-08D1-F7E4-7F1B-BB7DB47E07FE}"/>
              </a:ext>
            </a:extLst>
          </p:cNvPr>
          <p:cNvSpPr txBox="1">
            <a:spLocks/>
          </p:cNvSpPr>
          <p:nvPr/>
        </p:nvSpPr>
        <p:spPr>
          <a:xfrm>
            <a:off x="1206500" y="3104707"/>
            <a:ext cx="10923183" cy="81451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 marL="6096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12192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18288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24384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30480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36576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42672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48768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54864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marL="0" indent="0" hangingPunct="1">
              <a:buNone/>
            </a:pPr>
            <a:r>
              <a:rPr lang="en-US" b="1" dirty="0"/>
              <a:t>SETUP:</a:t>
            </a:r>
          </a:p>
          <a:p>
            <a:pPr marL="914400" indent="-914400" hangingPunct="1">
              <a:buAutoNum type="arabicParenR"/>
            </a:pPr>
            <a:r>
              <a:rPr lang="en-US" b="1" dirty="0"/>
              <a:t>Generate random 3-reg graphs for varying sizes (nodes)</a:t>
            </a:r>
          </a:p>
          <a:p>
            <a:pPr marL="914400" indent="-914400" hangingPunct="1">
              <a:buAutoNum type="arabicParenR"/>
            </a:pPr>
            <a:r>
              <a:rPr lang="en-US" b="1" dirty="0"/>
              <a:t>Gurobi -&gt; Optimal Cut Weight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A155DDA-C707-CD08-22DF-34FFD9902EF3}"/>
              </a:ext>
            </a:extLst>
          </p:cNvPr>
          <p:cNvSpPr/>
          <p:nvPr/>
        </p:nvSpPr>
        <p:spPr>
          <a:xfrm>
            <a:off x="13104924" y="4827181"/>
            <a:ext cx="10760149" cy="5571461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CH" sz="3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pic>
        <p:nvPicPr>
          <p:cNvPr id="1026" name="Picture 2" descr="Category:3-regular graphs - Wikimedia Commons">
            <a:extLst>
              <a:ext uri="{FF2B5EF4-FFF2-40B4-BE49-F238E27FC236}">
                <a16:creationId xmlns:a16="http://schemas.microsoft.com/office/drawing/2014/main" id="{18599C25-FC94-94F7-68D2-70565E716A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65117" y="5201609"/>
            <a:ext cx="9467565" cy="4631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97001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lide 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QAOA for MaxCut</a:t>
            </a:r>
            <a:endParaRPr dirty="0"/>
          </a:p>
        </p:txBody>
      </p:sp>
      <p:sp>
        <p:nvSpPr>
          <p:cNvPr id="9" name="Slide bullet text">
            <a:extLst>
              <a:ext uri="{FF2B5EF4-FFF2-40B4-BE49-F238E27FC236}">
                <a16:creationId xmlns:a16="http://schemas.microsoft.com/office/drawing/2014/main" id="{9D01FFE5-08D1-F7E4-7F1B-BB7DB47E07FE}"/>
              </a:ext>
            </a:extLst>
          </p:cNvPr>
          <p:cNvSpPr txBox="1">
            <a:spLocks/>
          </p:cNvSpPr>
          <p:nvPr/>
        </p:nvSpPr>
        <p:spPr>
          <a:xfrm>
            <a:off x="1206500" y="3104707"/>
            <a:ext cx="10923183" cy="81451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 marL="6096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12192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18288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24384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30480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36576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42672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48768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54864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marL="0" indent="0" hangingPunct="1">
              <a:buNone/>
            </a:pPr>
            <a:r>
              <a:rPr lang="en-US" b="1" dirty="0"/>
              <a:t>SETUP:</a:t>
            </a:r>
          </a:p>
          <a:p>
            <a:pPr marL="914400" indent="-914400" hangingPunct="1">
              <a:buAutoNum type="arabicParenR"/>
            </a:pPr>
            <a:r>
              <a:rPr lang="en-US" b="1" dirty="0"/>
              <a:t>Generate random 3-reg graphs for varying sizes (nodes)</a:t>
            </a:r>
          </a:p>
          <a:p>
            <a:pPr marL="914400" indent="-914400" hangingPunct="1">
              <a:buAutoNum type="arabicParenR"/>
            </a:pPr>
            <a:r>
              <a:rPr lang="en-US" b="1" dirty="0"/>
              <a:t>Gurobi -&gt; Optimal Cut Weight</a:t>
            </a:r>
          </a:p>
          <a:p>
            <a:pPr marL="914400" indent="-914400" hangingPunct="1">
              <a:buAutoNum type="arabicParenR"/>
            </a:pPr>
            <a:r>
              <a:rPr lang="en-US" b="1" dirty="0"/>
              <a:t>QAOA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A155DDA-C707-CD08-22DF-34FFD9902EF3}"/>
              </a:ext>
            </a:extLst>
          </p:cNvPr>
          <p:cNvSpPr/>
          <p:nvPr/>
        </p:nvSpPr>
        <p:spPr>
          <a:xfrm>
            <a:off x="13104924" y="4827181"/>
            <a:ext cx="10760149" cy="5571461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CH" sz="3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pic>
        <p:nvPicPr>
          <p:cNvPr id="1026" name="Picture 2" descr="Category:3-regular graphs - Wikimedia Commons">
            <a:extLst>
              <a:ext uri="{FF2B5EF4-FFF2-40B4-BE49-F238E27FC236}">
                <a16:creationId xmlns:a16="http://schemas.microsoft.com/office/drawing/2014/main" id="{18599C25-FC94-94F7-68D2-70565E716A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65117" y="5201609"/>
            <a:ext cx="9467565" cy="4631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65732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lide 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QAOA for MaxCut</a:t>
            </a:r>
            <a:endParaRPr dirty="0"/>
          </a:p>
        </p:txBody>
      </p:sp>
      <p:sp>
        <p:nvSpPr>
          <p:cNvPr id="9" name="Slide bullet text">
            <a:extLst>
              <a:ext uri="{FF2B5EF4-FFF2-40B4-BE49-F238E27FC236}">
                <a16:creationId xmlns:a16="http://schemas.microsoft.com/office/drawing/2014/main" id="{9D01FFE5-08D1-F7E4-7F1B-BB7DB47E07FE}"/>
              </a:ext>
            </a:extLst>
          </p:cNvPr>
          <p:cNvSpPr txBox="1">
            <a:spLocks/>
          </p:cNvSpPr>
          <p:nvPr/>
        </p:nvSpPr>
        <p:spPr>
          <a:xfrm>
            <a:off x="1206500" y="3104707"/>
            <a:ext cx="10923183" cy="81451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marL="6096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12192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18288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24384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30480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36576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42672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48768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54864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marL="0" indent="0" hangingPunct="1">
              <a:buNone/>
            </a:pPr>
            <a:r>
              <a:rPr lang="en-US" b="1" dirty="0"/>
              <a:t>SETUP:</a:t>
            </a:r>
          </a:p>
          <a:p>
            <a:pPr marL="914400" indent="-914400" hangingPunct="1">
              <a:buAutoNum type="arabicParenR"/>
            </a:pPr>
            <a:r>
              <a:rPr lang="en-US" b="1" dirty="0"/>
              <a:t>Generate random 3-reg graphs for varying sizes (nodes)</a:t>
            </a:r>
          </a:p>
          <a:p>
            <a:pPr marL="914400" indent="-914400" hangingPunct="1">
              <a:buAutoNum type="arabicParenR"/>
            </a:pPr>
            <a:r>
              <a:rPr lang="en-US" b="1" dirty="0"/>
              <a:t>Gurobi -&gt; Optimal Cut Weight</a:t>
            </a:r>
          </a:p>
          <a:p>
            <a:pPr marL="914400" indent="-914400" hangingPunct="1">
              <a:buAutoNum type="arabicParenR"/>
            </a:pPr>
            <a:r>
              <a:rPr lang="en-US" b="1" dirty="0"/>
              <a:t>QAOA </a:t>
            </a:r>
          </a:p>
          <a:p>
            <a:pPr marL="914400" indent="-914400" hangingPunct="1">
              <a:buAutoNum type="arabicParenR"/>
            </a:pPr>
            <a:r>
              <a:rPr lang="en-US" b="1" dirty="0"/>
              <a:t>Compare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A155DDA-C707-CD08-22DF-34FFD9902EF3}"/>
              </a:ext>
            </a:extLst>
          </p:cNvPr>
          <p:cNvSpPr/>
          <p:nvPr/>
        </p:nvSpPr>
        <p:spPr>
          <a:xfrm>
            <a:off x="13104924" y="4827181"/>
            <a:ext cx="10760149" cy="5571461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CH" sz="3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pic>
        <p:nvPicPr>
          <p:cNvPr id="1026" name="Picture 2" descr="Category:3-regular graphs - Wikimedia Commons">
            <a:extLst>
              <a:ext uri="{FF2B5EF4-FFF2-40B4-BE49-F238E27FC236}">
                <a16:creationId xmlns:a16="http://schemas.microsoft.com/office/drawing/2014/main" id="{18599C25-FC94-94F7-68D2-70565E716A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65117" y="5201609"/>
            <a:ext cx="9467565" cy="4631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8738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7171791-B697-A85E-D3AD-E2014C5AC92E}"/>
              </a:ext>
            </a:extLst>
          </p:cNvPr>
          <p:cNvSpPr>
            <a:spLocks noGrp="1"/>
          </p:cNvSpPr>
          <p:nvPr>
            <p:ph type="body"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DE" dirty="0"/>
              <a:t>It is Friday evening…</a:t>
            </a:r>
          </a:p>
          <a:p>
            <a:r>
              <a:rPr lang="en-DE" dirty="0"/>
              <a:t>you crave pizza…</a:t>
            </a:r>
          </a:p>
          <a:p>
            <a:r>
              <a:rPr lang="en-DE" dirty="0"/>
              <a:t>you order your favorite…</a:t>
            </a:r>
          </a:p>
        </p:txBody>
      </p:sp>
    </p:spTree>
    <p:extLst>
      <p:ext uri="{BB962C8B-B14F-4D97-AF65-F5344CB8AC3E}">
        <p14:creationId xmlns:p14="http://schemas.microsoft.com/office/powerpoint/2010/main" val="1441592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lide 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Is QAOA any good?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A930E08-F27A-AAEB-B51C-2DDA6B1B7C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499" y="2831728"/>
            <a:ext cx="13971648" cy="908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7873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lide 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Is QAOA any good?</a:t>
            </a:r>
            <a:endParaRPr dirty="0"/>
          </a:p>
        </p:txBody>
      </p:sp>
      <p:sp>
        <p:nvSpPr>
          <p:cNvPr id="4" name="Slide bullet text">
            <a:extLst>
              <a:ext uri="{FF2B5EF4-FFF2-40B4-BE49-F238E27FC236}">
                <a16:creationId xmlns:a16="http://schemas.microsoft.com/office/drawing/2014/main" id="{C01E0F19-3442-D6F5-302B-395A7F48415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6310343" y="6613711"/>
            <a:ext cx="7237694" cy="935406"/>
          </a:xfrm>
          <a:prstGeom prst="rect">
            <a:avLst/>
          </a:prstGeo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CH" b="1" dirty="0"/>
              <a:t>⇒ QAOA finds optimal cut!</a:t>
            </a:r>
          </a:p>
          <a:p>
            <a:pPr marL="0" indent="0">
              <a:buNone/>
            </a:pPr>
            <a:endParaRPr lang="en-CH" b="1" dirty="0"/>
          </a:p>
          <a:p>
            <a:pPr marL="0" indent="0">
              <a:buNone/>
            </a:pPr>
            <a:endParaRPr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A930E08-F27A-AAEB-B51C-2DDA6B1B7C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499" y="2831728"/>
            <a:ext cx="13971648" cy="908437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994F42F-EE38-1D1B-DEBC-D94A65A234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6498" y="2831728"/>
            <a:ext cx="13971647" cy="9084375"/>
          </a:xfrm>
          <a:prstGeom prst="rect">
            <a:avLst/>
          </a:prstGeom>
        </p:spPr>
      </p:pic>
      <p:sp>
        <p:nvSpPr>
          <p:cNvPr id="6" name="Slide bullet text">
            <a:extLst>
              <a:ext uri="{FF2B5EF4-FFF2-40B4-BE49-F238E27FC236}">
                <a16:creationId xmlns:a16="http://schemas.microsoft.com/office/drawing/2014/main" id="{846180F9-D5BC-0B51-0274-CE9BCD4B3A24}"/>
              </a:ext>
            </a:extLst>
          </p:cNvPr>
          <p:cNvSpPr txBox="1">
            <a:spLocks/>
          </p:cNvSpPr>
          <p:nvPr/>
        </p:nvSpPr>
        <p:spPr>
          <a:xfrm>
            <a:off x="16310343" y="7871897"/>
            <a:ext cx="7237694" cy="9354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marL="6096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12192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18288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24384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30480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36576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42672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48768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54864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marL="0" indent="0" hangingPunct="1">
              <a:buFontTx/>
              <a:buNone/>
            </a:pPr>
            <a:r>
              <a:rPr lang="en-GB" b="1" dirty="0"/>
              <a:t>⇒100% accuracy</a:t>
            </a:r>
          </a:p>
          <a:p>
            <a:pPr marL="0" indent="0" hangingPunct="1">
              <a:buFontTx/>
              <a:buNone/>
            </a:pPr>
            <a:endParaRPr lang="en-GB" b="1" dirty="0"/>
          </a:p>
          <a:p>
            <a:pPr marL="0" indent="0" hangingPunct="1">
              <a:buFontTx/>
              <a:buNone/>
            </a:pPr>
            <a:endParaRPr lang="en-GB" b="1" dirty="0"/>
          </a:p>
        </p:txBody>
      </p:sp>
      <p:sp>
        <p:nvSpPr>
          <p:cNvPr id="7" name="Slide bullet text">
            <a:extLst>
              <a:ext uri="{FF2B5EF4-FFF2-40B4-BE49-F238E27FC236}">
                <a16:creationId xmlns:a16="http://schemas.microsoft.com/office/drawing/2014/main" id="{2533B9AC-386E-C395-CEFB-52EE3E4CB217}"/>
              </a:ext>
            </a:extLst>
          </p:cNvPr>
          <p:cNvSpPr txBox="1">
            <a:spLocks/>
          </p:cNvSpPr>
          <p:nvPr/>
        </p:nvSpPr>
        <p:spPr>
          <a:xfrm>
            <a:off x="16310343" y="10193338"/>
            <a:ext cx="7237694" cy="9354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marL="6096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12192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18288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24384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30480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36576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42672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48768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54864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marL="0" indent="0" algn="ctr" hangingPunct="1">
              <a:buFontTx/>
              <a:buNone/>
            </a:pPr>
            <a:r>
              <a:rPr lang="en-GB" b="1" dirty="0"/>
              <a:t>BUT…</a:t>
            </a:r>
          </a:p>
        </p:txBody>
      </p:sp>
    </p:spTree>
    <p:extLst>
      <p:ext uri="{BB962C8B-B14F-4D97-AF65-F5344CB8AC3E}">
        <p14:creationId xmlns:p14="http://schemas.microsoft.com/office/powerpoint/2010/main" val="39602890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6" grpId="0" animBg="1"/>
      <p:bldP spid="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lide 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How long does it take?</a:t>
            </a:r>
            <a:endParaRPr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658149F-6D69-9B33-8440-8D053AF939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500" y="3179466"/>
            <a:ext cx="13784146" cy="8899120"/>
          </a:xfrm>
          <a:prstGeom prst="rect">
            <a:avLst/>
          </a:prstGeom>
        </p:spPr>
      </p:pic>
      <p:sp>
        <p:nvSpPr>
          <p:cNvPr id="12" name="Slide bullet text">
            <a:extLst>
              <a:ext uri="{FF2B5EF4-FFF2-40B4-BE49-F238E27FC236}">
                <a16:creationId xmlns:a16="http://schemas.microsoft.com/office/drawing/2014/main" id="{F7490C20-90DD-1E29-A193-94FBE9E37825}"/>
              </a:ext>
            </a:extLst>
          </p:cNvPr>
          <p:cNvSpPr txBox="1">
            <a:spLocks/>
          </p:cNvSpPr>
          <p:nvPr/>
        </p:nvSpPr>
        <p:spPr>
          <a:xfrm>
            <a:off x="16310343" y="6613711"/>
            <a:ext cx="7442792" cy="17860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marL="6096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12192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18288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24384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30480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36576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42672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48768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54864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marL="0" indent="0" hangingPunct="1">
              <a:buFontTx/>
              <a:buNone/>
            </a:pPr>
            <a:r>
              <a:rPr lang="en-GB" b="1" dirty="0"/>
              <a:t>⇒ (expected) </a:t>
            </a:r>
            <a:r>
              <a:rPr lang="en-GB" b="1" dirty="0">
                <a:solidFill>
                  <a:srgbClr val="FF0000"/>
                </a:solidFill>
              </a:rPr>
              <a:t>exponential</a:t>
            </a:r>
            <a:r>
              <a:rPr lang="en-GB" b="1" dirty="0"/>
              <a:t> runtime!!</a:t>
            </a:r>
          </a:p>
          <a:p>
            <a:pPr marL="0" indent="0" hangingPunct="1">
              <a:buFontTx/>
              <a:buNone/>
            </a:pPr>
            <a:endParaRPr lang="en-GB" b="1" dirty="0"/>
          </a:p>
          <a:p>
            <a:pPr marL="0" indent="0" hangingPunct="1">
              <a:buFontTx/>
              <a:buNone/>
            </a:pPr>
            <a:endParaRPr lang="en-GB" b="1" dirty="0"/>
          </a:p>
        </p:txBody>
      </p:sp>
      <p:sp>
        <p:nvSpPr>
          <p:cNvPr id="13" name="Slide bullet text">
            <a:extLst>
              <a:ext uri="{FF2B5EF4-FFF2-40B4-BE49-F238E27FC236}">
                <a16:creationId xmlns:a16="http://schemas.microsoft.com/office/drawing/2014/main" id="{A70EAA7A-6624-5B49-2B21-4AA69C7C2E63}"/>
              </a:ext>
            </a:extLst>
          </p:cNvPr>
          <p:cNvSpPr txBox="1">
            <a:spLocks/>
          </p:cNvSpPr>
          <p:nvPr/>
        </p:nvSpPr>
        <p:spPr>
          <a:xfrm>
            <a:off x="16310343" y="8516679"/>
            <a:ext cx="6422066" cy="10100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marL="6096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12192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18288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24384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30480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36576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42672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48768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54864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marL="0" indent="0" hangingPunct="1">
              <a:buFontTx/>
              <a:buNone/>
            </a:pPr>
            <a:r>
              <a:rPr lang="en-GB" b="1" dirty="0">
                <a:solidFill>
                  <a:schemeClr val="tx1"/>
                </a:solidFill>
              </a:rPr>
              <a:t>⇒NVIDIA </a:t>
            </a:r>
            <a:r>
              <a:rPr lang="en-GB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GPUs</a:t>
            </a:r>
            <a:r>
              <a:rPr lang="en-GB" b="1" dirty="0">
                <a:solidFill>
                  <a:schemeClr val="tx1"/>
                </a:solidFill>
              </a:rPr>
              <a:t>!</a:t>
            </a:r>
          </a:p>
          <a:p>
            <a:pPr marL="0" indent="0" hangingPunct="1">
              <a:buFontTx/>
              <a:buNone/>
            </a:pPr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0099182-9667-EA08-8BD6-C754B7BC29AB}"/>
              </a:ext>
            </a:extLst>
          </p:cNvPr>
          <p:cNvSpPr/>
          <p:nvPr/>
        </p:nvSpPr>
        <p:spPr>
          <a:xfrm>
            <a:off x="12376298" y="10037135"/>
            <a:ext cx="2614348" cy="1616149"/>
          </a:xfrm>
          <a:prstGeom prst="rect">
            <a:avLst/>
          </a:prstGeom>
          <a:noFill/>
          <a:ln w="31750" cap="flat">
            <a:solidFill>
              <a:schemeClr val="accent1">
                <a:alpha val="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CH" sz="3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95F11E6-77C7-A2EB-0BDC-9C72E4E362A7}"/>
              </a:ext>
            </a:extLst>
          </p:cNvPr>
          <p:cNvGrpSpPr/>
          <p:nvPr/>
        </p:nvGrpSpPr>
        <p:grpSpPr>
          <a:xfrm>
            <a:off x="12192000" y="10297136"/>
            <a:ext cx="2422962" cy="1781450"/>
            <a:chOff x="12192000" y="10297136"/>
            <a:chExt cx="2422962" cy="1781450"/>
          </a:xfrm>
        </p:grpSpPr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457D5291-2CB8-42F5-A04B-313C3C68B7C8}"/>
                </a:ext>
              </a:extLst>
            </p:cNvPr>
            <p:cNvSpPr/>
            <p:nvPr/>
          </p:nvSpPr>
          <p:spPr>
            <a:xfrm>
              <a:off x="12192000" y="10297136"/>
              <a:ext cx="2422962" cy="1329401"/>
            </a:xfrm>
            <a:prstGeom prst="roundRect">
              <a:avLst/>
            </a:prstGeom>
            <a:noFill/>
            <a:ln w="63500" cap="flat">
              <a:solidFill>
                <a:srgbClr val="FF0000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CH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86BE22F-2211-F089-482E-F0FCA0EEE876}"/>
                </a:ext>
              </a:extLst>
            </p:cNvPr>
            <p:cNvSpPr txBox="1"/>
            <p:nvPr/>
          </p:nvSpPr>
          <p:spPr>
            <a:xfrm>
              <a:off x="12804759" y="11606662"/>
              <a:ext cx="1197444" cy="4719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2438338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CH" sz="2400" b="1" i="0" u="none" strike="noStrike" cap="none" spc="0" normalizeH="0" baseline="0">
                  <a:ln>
                    <a:noFill/>
                  </a:ln>
                  <a:solidFill>
                    <a:srgbClr val="FF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rPr>
                <a:t>Limited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348529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uiExpand="1" build="p"/>
      <p:bldP spid="13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lide 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How long does it take?</a:t>
            </a:r>
            <a:endParaRPr dirty="0"/>
          </a:p>
        </p:txBody>
      </p:sp>
      <p:sp>
        <p:nvSpPr>
          <p:cNvPr id="12" name="Slide bullet text">
            <a:extLst>
              <a:ext uri="{FF2B5EF4-FFF2-40B4-BE49-F238E27FC236}">
                <a16:creationId xmlns:a16="http://schemas.microsoft.com/office/drawing/2014/main" id="{F7490C20-90DD-1E29-A193-94FBE9E37825}"/>
              </a:ext>
            </a:extLst>
          </p:cNvPr>
          <p:cNvSpPr txBox="1">
            <a:spLocks/>
          </p:cNvSpPr>
          <p:nvPr/>
        </p:nvSpPr>
        <p:spPr>
          <a:xfrm>
            <a:off x="14990646" y="6039293"/>
            <a:ext cx="8592368" cy="26028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marL="6096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12192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18288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24384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30480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36576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42672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48768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54864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marL="0" indent="0" algn="ctr" hangingPunct="1">
              <a:buFontTx/>
              <a:buNone/>
            </a:pPr>
            <a:r>
              <a:rPr lang="en-GB" b="1" u="sng" dirty="0"/>
              <a:t>A100</a:t>
            </a:r>
          </a:p>
          <a:p>
            <a:pPr marL="0" indent="0" algn="ctr" hangingPunct="1">
              <a:buFontTx/>
              <a:buNone/>
            </a:pPr>
            <a:r>
              <a:rPr lang="en-GB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Industrial grade </a:t>
            </a:r>
            <a:r>
              <a:rPr lang="en-GB" b="1" dirty="0"/>
              <a:t>GPU!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0099182-9667-EA08-8BD6-C754B7BC29AB}"/>
              </a:ext>
            </a:extLst>
          </p:cNvPr>
          <p:cNvSpPr/>
          <p:nvPr/>
        </p:nvSpPr>
        <p:spPr>
          <a:xfrm>
            <a:off x="12376298" y="10037135"/>
            <a:ext cx="2614348" cy="1616149"/>
          </a:xfrm>
          <a:prstGeom prst="rect">
            <a:avLst/>
          </a:prstGeom>
          <a:noFill/>
          <a:ln w="31750" cap="flat">
            <a:solidFill>
              <a:schemeClr val="accent1">
                <a:alpha val="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CH" sz="3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pic>
        <p:nvPicPr>
          <p:cNvPr id="3074" name="Picture 2" descr="NVIDIA A100 | NVIDIA">
            <a:extLst>
              <a:ext uri="{FF2B5EF4-FFF2-40B4-BE49-F238E27FC236}">
                <a16:creationId xmlns:a16="http://schemas.microsoft.com/office/drawing/2014/main" id="{9DCE9682-3BBF-6541-90E1-C9701D738D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3400" y="4312240"/>
            <a:ext cx="11610072" cy="6532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B8460D2-9545-3EAC-502F-76319FB11362}"/>
              </a:ext>
            </a:extLst>
          </p:cNvPr>
          <p:cNvSpPr txBox="1"/>
          <p:nvPr/>
        </p:nvSpPr>
        <p:spPr>
          <a:xfrm>
            <a:off x="17530740" y="8343590"/>
            <a:ext cx="3512180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H" sz="4800" b="1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(Pay to win)</a:t>
            </a:r>
          </a:p>
        </p:txBody>
      </p:sp>
    </p:spTree>
    <p:extLst>
      <p:ext uri="{BB962C8B-B14F-4D97-AF65-F5344CB8AC3E}">
        <p14:creationId xmlns:p14="http://schemas.microsoft.com/office/powerpoint/2010/main" val="41054288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uiExpand="1" build="p" animBg="1"/>
      <p:bldP spid="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lide 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How long does it take?</a:t>
            </a:r>
            <a:endParaRPr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658149F-6D69-9B33-8440-8D053AF939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500" y="3179466"/>
            <a:ext cx="13784146" cy="8899120"/>
          </a:xfrm>
          <a:prstGeom prst="rect">
            <a:avLst/>
          </a:prstGeom>
        </p:spPr>
      </p:pic>
      <p:sp>
        <p:nvSpPr>
          <p:cNvPr id="12" name="Slide bullet text">
            <a:extLst>
              <a:ext uri="{FF2B5EF4-FFF2-40B4-BE49-F238E27FC236}">
                <a16:creationId xmlns:a16="http://schemas.microsoft.com/office/drawing/2014/main" id="{F7490C20-90DD-1E29-A193-94FBE9E37825}"/>
              </a:ext>
            </a:extLst>
          </p:cNvPr>
          <p:cNvSpPr txBox="1">
            <a:spLocks/>
          </p:cNvSpPr>
          <p:nvPr/>
        </p:nvSpPr>
        <p:spPr>
          <a:xfrm>
            <a:off x="16310343" y="6613711"/>
            <a:ext cx="7442792" cy="17860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marL="6096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12192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18288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24384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30480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36576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42672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48768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54864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marL="0" indent="0" hangingPunct="1">
              <a:buFontTx/>
              <a:buNone/>
            </a:pPr>
            <a:r>
              <a:rPr lang="en-GB" b="1" dirty="0"/>
              <a:t>⇒ (expected) </a:t>
            </a:r>
            <a:r>
              <a:rPr lang="en-GB" b="1" dirty="0">
                <a:solidFill>
                  <a:srgbClr val="FF0000"/>
                </a:solidFill>
              </a:rPr>
              <a:t>exponential</a:t>
            </a:r>
            <a:r>
              <a:rPr lang="en-GB" b="1" dirty="0"/>
              <a:t> runtime!!</a:t>
            </a:r>
          </a:p>
          <a:p>
            <a:pPr marL="0" indent="0" hangingPunct="1">
              <a:buFontTx/>
              <a:buNone/>
            </a:pPr>
            <a:endParaRPr lang="en-GB" b="1" dirty="0"/>
          </a:p>
          <a:p>
            <a:pPr marL="0" indent="0" hangingPunct="1">
              <a:buFontTx/>
              <a:buNone/>
            </a:pPr>
            <a:endParaRPr lang="en-GB" b="1" dirty="0"/>
          </a:p>
        </p:txBody>
      </p:sp>
      <p:sp>
        <p:nvSpPr>
          <p:cNvPr id="13" name="Slide bullet text">
            <a:extLst>
              <a:ext uri="{FF2B5EF4-FFF2-40B4-BE49-F238E27FC236}">
                <a16:creationId xmlns:a16="http://schemas.microsoft.com/office/drawing/2014/main" id="{A70EAA7A-6624-5B49-2B21-4AA69C7C2E63}"/>
              </a:ext>
            </a:extLst>
          </p:cNvPr>
          <p:cNvSpPr txBox="1">
            <a:spLocks/>
          </p:cNvSpPr>
          <p:nvPr/>
        </p:nvSpPr>
        <p:spPr>
          <a:xfrm>
            <a:off x="16310343" y="8516679"/>
            <a:ext cx="6422066" cy="10100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marL="6096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12192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18288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24384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30480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36576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42672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48768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54864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marL="0" indent="0" hangingPunct="1">
              <a:buFontTx/>
              <a:buNone/>
            </a:pPr>
            <a:r>
              <a:rPr lang="en-GB" b="1" dirty="0">
                <a:solidFill>
                  <a:schemeClr val="tx1"/>
                </a:solidFill>
              </a:rPr>
              <a:t>⇒NVIDIA </a:t>
            </a:r>
            <a:r>
              <a:rPr lang="en-GB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GPUs</a:t>
            </a:r>
            <a:r>
              <a:rPr lang="en-GB" b="1" dirty="0">
                <a:solidFill>
                  <a:schemeClr val="tx1"/>
                </a:solidFill>
              </a:rPr>
              <a:t>!</a:t>
            </a:r>
          </a:p>
          <a:p>
            <a:pPr marL="0" indent="0" hangingPunct="1">
              <a:buFontTx/>
              <a:buNone/>
            </a:pPr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0099182-9667-EA08-8BD6-C754B7BC29AB}"/>
              </a:ext>
            </a:extLst>
          </p:cNvPr>
          <p:cNvSpPr/>
          <p:nvPr/>
        </p:nvSpPr>
        <p:spPr>
          <a:xfrm>
            <a:off x="12376298" y="10037135"/>
            <a:ext cx="2614348" cy="1616149"/>
          </a:xfrm>
          <a:prstGeom prst="rect">
            <a:avLst/>
          </a:prstGeom>
          <a:noFill/>
          <a:ln w="31750" cap="flat">
            <a:solidFill>
              <a:schemeClr val="accent1">
                <a:alpha val="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CH" sz="3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95F11E6-77C7-A2EB-0BDC-9C72E4E362A7}"/>
              </a:ext>
            </a:extLst>
          </p:cNvPr>
          <p:cNvGrpSpPr/>
          <p:nvPr/>
        </p:nvGrpSpPr>
        <p:grpSpPr>
          <a:xfrm>
            <a:off x="12192000" y="10297136"/>
            <a:ext cx="2422962" cy="1781450"/>
            <a:chOff x="12192000" y="10297136"/>
            <a:chExt cx="2422962" cy="1781450"/>
          </a:xfrm>
        </p:grpSpPr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457D5291-2CB8-42F5-A04B-313C3C68B7C8}"/>
                </a:ext>
              </a:extLst>
            </p:cNvPr>
            <p:cNvSpPr/>
            <p:nvPr/>
          </p:nvSpPr>
          <p:spPr>
            <a:xfrm>
              <a:off x="12192000" y="10297136"/>
              <a:ext cx="2422962" cy="1329401"/>
            </a:xfrm>
            <a:prstGeom prst="roundRect">
              <a:avLst/>
            </a:prstGeom>
            <a:noFill/>
            <a:ln w="63500" cap="flat">
              <a:solidFill>
                <a:srgbClr val="FF0000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CH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86BE22F-2211-F089-482E-F0FCA0EEE876}"/>
                </a:ext>
              </a:extLst>
            </p:cNvPr>
            <p:cNvSpPr txBox="1"/>
            <p:nvPr/>
          </p:nvSpPr>
          <p:spPr>
            <a:xfrm>
              <a:off x="12804759" y="11606662"/>
              <a:ext cx="1197444" cy="4719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2438338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CH" sz="2400" b="1" i="0" u="none" strike="noStrike" cap="none" spc="0" normalizeH="0" baseline="0">
                  <a:ln>
                    <a:noFill/>
                  </a:ln>
                  <a:solidFill>
                    <a:srgbClr val="FF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rPr>
                <a:t>Limited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180080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lide 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How long does it take?</a:t>
            </a:r>
            <a:endParaRPr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658149F-6D69-9B33-8440-8D053AF939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500" y="3179466"/>
            <a:ext cx="13784146" cy="889912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6B0E136-CB3B-3023-FC48-38678416D2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6500" y="3179466"/>
            <a:ext cx="13784146" cy="8899120"/>
          </a:xfrm>
          <a:prstGeom prst="rect">
            <a:avLst/>
          </a:prstGeom>
        </p:spPr>
      </p:pic>
      <p:sp>
        <p:nvSpPr>
          <p:cNvPr id="3" name="Slide bullet text">
            <a:extLst>
              <a:ext uri="{FF2B5EF4-FFF2-40B4-BE49-F238E27FC236}">
                <a16:creationId xmlns:a16="http://schemas.microsoft.com/office/drawing/2014/main" id="{97E52BB7-5D82-0D86-1A8F-E632060C8381}"/>
              </a:ext>
            </a:extLst>
          </p:cNvPr>
          <p:cNvSpPr txBox="1">
            <a:spLocks/>
          </p:cNvSpPr>
          <p:nvPr/>
        </p:nvSpPr>
        <p:spPr>
          <a:xfrm>
            <a:off x="16310343" y="6613711"/>
            <a:ext cx="7442792" cy="17860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marL="6096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12192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18288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24384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30480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36576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42672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48768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54864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marL="0" indent="0" hangingPunct="1">
              <a:buFontTx/>
              <a:buNone/>
            </a:pPr>
            <a:r>
              <a:rPr lang="en-GB" b="1" dirty="0"/>
              <a:t>⇒ Still exponential BUT way flatter!</a:t>
            </a:r>
          </a:p>
          <a:p>
            <a:pPr marL="0" indent="0" hangingPunct="1">
              <a:buFontTx/>
              <a:buNone/>
            </a:pPr>
            <a:endParaRPr lang="en-GB" b="1" dirty="0"/>
          </a:p>
          <a:p>
            <a:pPr marL="0" indent="0" hangingPunct="1">
              <a:buFontTx/>
              <a:buNone/>
            </a:pPr>
            <a:endParaRPr lang="en-GB" b="1" dirty="0"/>
          </a:p>
          <a:p>
            <a:pPr marL="0" indent="0" hangingPunct="1">
              <a:buFontTx/>
              <a:buNone/>
            </a:pPr>
            <a:endParaRPr lang="en-GB" b="1" dirty="0"/>
          </a:p>
          <a:p>
            <a:pPr marL="0" indent="0" hangingPunct="1">
              <a:buFontTx/>
              <a:buNone/>
            </a:pPr>
            <a:endParaRPr lang="en-GB" b="1" dirty="0"/>
          </a:p>
          <a:p>
            <a:pPr marL="0" indent="0" hangingPunct="1">
              <a:buFontTx/>
              <a:buNone/>
            </a:pPr>
            <a:endParaRPr lang="en-GB" b="1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74B3711-72BF-E649-9630-B6B6A25C0E5B}"/>
              </a:ext>
            </a:extLst>
          </p:cNvPr>
          <p:cNvGrpSpPr/>
          <p:nvPr/>
        </p:nvGrpSpPr>
        <p:grpSpPr>
          <a:xfrm>
            <a:off x="9946922" y="4345862"/>
            <a:ext cx="3365041" cy="5642517"/>
            <a:chOff x="9946922" y="4345862"/>
            <a:chExt cx="3365041" cy="5642517"/>
          </a:xfrm>
        </p:grpSpPr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68E5650B-2F8B-3354-9BE7-54F9725D159E}"/>
                </a:ext>
              </a:extLst>
            </p:cNvPr>
            <p:cNvCxnSpPr/>
            <p:nvPr/>
          </p:nvCxnSpPr>
          <p:spPr>
            <a:xfrm>
              <a:off x="10429762" y="4345862"/>
              <a:ext cx="0" cy="5642517"/>
            </a:xfrm>
            <a:prstGeom prst="straightConnector1">
              <a:avLst/>
            </a:prstGeom>
            <a:noFill/>
            <a:ln w="130175" cap="flat">
              <a:solidFill>
                <a:srgbClr val="1DAF00"/>
              </a:solidFill>
              <a:prstDash val="solid"/>
              <a:miter lim="400000"/>
              <a:headEnd type="triangle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512B41A-91EF-955F-4D9C-25C1040BB839}"/>
                </a:ext>
              </a:extLst>
            </p:cNvPr>
            <p:cNvSpPr txBox="1"/>
            <p:nvPr/>
          </p:nvSpPr>
          <p:spPr>
            <a:xfrm>
              <a:off x="9946922" y="6690085"/>
              <a:ext cx="3365041" cy="9335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2438338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CH" sz="5400" b="1" i="0" u="none" strike="noStrike" cap="none" spc="0" normalizeH="0" baseline="0">
                  <a:ln>
                    <a:noFill/>
                  </a:ln>
                  <a:solidFill>
                    <a:srgbClr val="1DAF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rPr>
                <a:t>260x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F60846C-AEC4-0877-88D4-6699DFF30E67}"/>
              </a:ext>
            </a:extLst>
          </p:cNvPr>
          <p:cNvGrpSpPr/>
          <p:nvPr/>
        </p:nvGrpSpPr>
        <p:grpSpPr>
          <a:xfrm>
            <a:off x="9946922" y="10632668"/>
            <a:ext cx="4668040" cy="1130260"/>
            <a:chOff x="9946922" y="10632668"/>
            <a:chExt cx="4668040" cy="1130260"/>
          </a:xfrm>
        </p:grpSpPr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752B6CCD-DDB6-23DB-05BE-07FED024B941}"/>
                </a:ext>
              </a:extLst>
            </p:cNvPr>
            <p:cNvSpPr/>
            <p:nvPr/>
          </p:nvSpPr>
          <p:spPr>
            <a:xfrm>
              <a:off x="9946922" y="10632668"/>
              <a:ext cx="4668040" cy="658336"/>
            </a:xfrm>
            <a:prstGeom prst="roundRect">
              <a:avLst/>
            </a:prstGeom>
            <a:noFill/>
            <a:ln w="63500" cap="flat">
              <a:solidFill>
                <a:srgbClr val="1DAF00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CH" sz="3200" b="0" i="0" u="none" strike="noStrike" cap="none" spc="0" normalizeH="0" baseline="0">
                <a:ln>
                  <a:noFill/>
                </a:ln>
                <a:solidFill>
                  <a:srgbClr val="1DAF00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0267DCB-55FB-34C3-FBC4-E0494EC0148B}"/>
                </a:ext>
              </a:extLst>
            </p:cNvPr>
            <p:cNvSpPr txBox="1"/>
            <p:nvPr/>
          </p:nvSpPr>
          <p:spPr>
            <a:xfrm>
              <a:off x="11301553" y="11291004"/>
              <a:ext cx="3313409" cy="4719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2438338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CH" sz="2400" b="1" i="0" u="none" strike="noStrike" cap="none" spc="0" normalizeH="0" baseline="0">
                  <a:ln>
                    <a:noFill/>
                  </a:ln>
                  <a:solidFill>
                    <a:srgbClr val="1DAF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rPr>
                <a:t>Bigger possible range</a:t>
              </a:r>
            </a:p>
          </p:txBody>
        </p:sp>
      </p:grpSp>
      <p:sp>
        <p:nvSpPr>
          <p:cNvPr id="15" name="Slide bullet text">
            <a:extLst>
              <a:ext uri="{FF2B5EF4-FFF2-40B4-BE49-F238E27FC236}">
                <a16:creationId xmlns:a16="http://schemas.microsoft.com/office/drawing/2014/main" id="{58097933-27D3-62C1-DD37-1A2F6D3491DC}"/>
              </a:ext>
            </a:extLst>
          </p:cNvPr>
          <p:cNvSpPr txBox="1">
            <a:spLocks/>
          </p:cNvSpPr>
          <p:nvPr/>
        </p:nvSpPr>
        <p:spPr>
          <a:xfrm>
            <a:off x="15748914" y="9405490"/>
            <a:ext cx="8378457" cy="1165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Autofit/>
          </a:bodyPr>
          <a:lstStyle>
            <a:lvl1pPr marL="6096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12192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18288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24384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30480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36576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42672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48768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54864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marL="0" indent="0" hangingPunct="1">
              <a:buFontTx/>
              <a:buNone/>
            </a:pPr>
            <a:r>
              <a:rPr lang="en-GB" sz="5400" b="1" dirty="0"/>
              <a:t>Can we go even further?</a:t>
            </a:r>
          </a:p>
        </p:txBody>
      </p:sp>
    </p:spTree>
    <p:extLst>
      <p:ext uri="{BB962C8B-B14F-4D97-AF65-F5344CB8AC3E}">
        <p14:creationId xmlns:p14="http://schemas.microsoft.com/office/powerpoint/2010/main" val="19344413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100%"/>
          <p:cNvSpPr txBox="1">
            <a:spLocks noGrp="1"/>
          </p:cNvSpPr>
          <p:nvPr>
            <p:ph type="body" idx="1"/>
          </p:nvPr>
        </p:nvSpPr>
        <p:spPr>
          <a:xfrm>
            <a:off x="1206500" y="935258"/>
            <a:ext cx="10985500" cy="11738751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r>
              <a:rPr lang="en-US" sz="14400" dirty="0"/>
              <a:t>Let’s divide and conquer</a:t>
            </a:r>
            <a:endParaRPr sz="14400" dirty="0"/>
          </a:p>
        </p:txBody>
      </p:sp>
      <p:pic>
        <p:nvPicPr>
          <p:cNvPr id="5" name="Picture 4" descr="A painting of a person riding a horse&#10;&#10;Description automatically generated">
            <a:extLst>
              <a:ext uri="{FF2B5EF4-FFF2-40B4-BE49-F238E27FC236}">
                <a16:creationId xmlns:a16="http://schemas.microsoft.com/office/drawing/2014/main" id="{F89DA045-FF30-B334-A14E-7FD8E53D4E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06176" y="0"/>
            <a:ext cx="11477824" cy="13716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31D691-90D7-203B-A669-72023BFA6E49}"/>
              </a:ext>
            </a:extLst>
          </p:cNvPr>
          <p:cNvSpPr txBox="1"/>
          <p:nvPr/>
        </p:nvSpPr>
        <p:spPr>
          <a:xfrm>
            <a:off x="2343090" y="9098875"/>
            <a:ext cx="8712320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H" sz="6000" b="1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Zhou et al. (2205.11762)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D0D045F-A21D-9C60-C3A1-2FBFD40AB9AE}"/>
              </a:ext>
            </a:extLst>
          </p:cNvPr>
          <p:cNvGrpSpPr/>
          <p:nvPr/>
        </p:nvGrpSpPr>
        <p:grpSpPr>
          <a:xfrm>
            <a:off x="7884506" y="2175045"/>
            <a:ext cx="11169039" cy="1546349"/>
            <a:chOff x="7785582" y="1515827"/>
            <a:chExt cx="9967431" cy="1333698"/>
          </a:xfrm>
        </p:grpSpPr>
        <p:sp>
          <p:nvSpPr>
            <p:cNvPr id="3" name="Down Arrow 2">
              <a:extLst>
                <a:ext uri="{FF2B5EF4-FFF2-40B4-BE49-F238E27FC236}">
                  <a16:creationId xmlns:a16="http://schemas.microsoft.com/office/drawing/2014/main" id="{1CE4AA8D-4064-E952-5B32-FCF1EB5D7C82}"/>
                </a:ext>
              </a:extLst>
            </p:cNvPr>
            <p:cNvSpPr/>
            <p:nvPr/>
          </p:nvSpPr>
          <p:spPr>
            <a:xfrm rot="16200000">
              <a:off x="13795034" y="-1243676"/>
              <a:ext cx="956928" cy="6959030"/>
            </a:xfrm>
            <a:prstGeom prst="downArrow">
              <a:avLst>
                <a:gd name="adj1" fmla="val 21221"/>
                <a:gd name="adj2" fmla="val 78416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DE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128AF96-014D-3553-7DDA-1C0DF1C77624}"/>
                </a:ext>
              </a:extLst>
            </p:cNvPr>
            <p:cNvSpPr txBox="1"/>
            <p:nvPr/>
          </p:nvSpPr>
          <p:spPr>
            <a:xfrm>
              <a:off x="7785582" y="1515827"/>
              <a:ext cx="2249014" cy="13336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2438338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CH" sz="8000" b="1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rPr>
                <a:t>Paul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lide 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What do we divide?</a:t>
            </a:r>
            <a:endParaRPr dirty="0"/>
          </a:p>
        </p:txBody>
      </p:sp>
      <p:sp>
        <p:nvSpPr>
          <p:cNvPr id="156" name="Slide Subtitl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And what do we conquer?</a:t>
            </a:r>
            <a:endParaRPr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1CA6B9-CDB7-075E-74CA-EF2108913089}"/>
              </a:ext>
            </a:extLst>
          </p:cNvPr>
          <p:cNvSpPr txBox="1"/>
          <p:nvPr/>
        </p:nvSpPr>
        <p:spPr>
          <a:xfrm>
            <a:off x="1206500" y="4084353"/>
            <a:ext cx="2713884" cy="77970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H" sz="4400" b="1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Main idea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10E39D-A075-5E99-75FF-02EEB853C9D8}"/>
              </a:ext>
            </a:extLst>
          </p:cNvPr>
          <p:cNvSpPr txBox="1"/>
          <p:nvPr/>
        </p:nvSpPr>
        <p:spPr>
          <a:xfrm>
            <a:off x="1024559" y="5431569"/>
            <a:ext cx="9246121" cy="77970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742950" marR="0" indent="-74295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</a:pPr>
            <a:r>
              <a:rPr kumimoji="0" lang="en-CH" sz="4400" b="1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Divide graph into subgraphs (2)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F7C67F-2B8F-508A-EB12-F16289E320AC}"/>
              </a:ext>
            </a:extLst>
          </p:cNvPr>
          <p:cNvSpPr txBox="1"/>
          <p:nvPr/>
        </p:nvSpPr>
        <p:spPr>
          <a:xfrm>
            <a:off x="1024559" y="6778785"/>
            <a:ext cx="8308365" cy="77970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R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CH" sz="4400" b="1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2) Solve MaxCut on subgraphs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99B60A52-9253-5522-0BA2-894B0CD826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68118" y="4084353"/>
            <a:ext cx="6700216" cy="632683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9CFEEEA-A1E2-C8B1-B3A9-4C1B58D936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55682" y="4084353"/>
            <a:ext cx="5903759" cy="6326829"/>
          </a:xfrm>
          <a:prstGeom prst="rect">
            <a:avLst/>
          </a:prstGeom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040BCE6-6F57-F463-8D69-5C89F100882D}"/>
              </a:ext>
            </a:extLst>
          </p:cNvPr>
          <p:cNvCxnSpPr/>
          <p:nvPr/>
        </p:nvCxnSpPr>
        <p:spPr>
          <a:xfrm>
            <a:off x="16605078" y="7247768"/>
            <a:ext cx="1722474" cy="0"/>
          </a:xfrm>
          <a:prstGeom prst="straightConnector1">
            <a:avLst/>
          </a:prstGeom>
          <a:noFill/>
          <a:ln w="76200" cap="flat">
            <a:solidFill>
              <a:schemeClr val="bg2">
                <a:lumMod val="50000"/>
              </a:schemeClr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36" name="Group 35">
            <a:extLst>
              <a:ext uri="{FF2B5EF4-FFF2-40B4-BE49-F238E27FC236}">
                <a16:creationId xmlns:a16="http://schemas.microsoft.com/office/drawing/2014/main" id="{0928A41E-9F0C-C39D-832D-71733E58C411}"/>
              </a:ext>
            </a:extLst>
          </p:cNvPr>
          <p:cNvGrpSpPr/>
          <p:nvPr/>
        </p:nvGrpSpPr>
        <p:grpSpPr>
          <a:xfrm>
            <a:off x="16302035" y="7819381"/>
            <a:ext cx="6700218" cy="5174566"/>
            <a:chOff x="16302035" y="7819381"/>
            <a:chExt cx="6700218" cy="5174566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E2DE0E7-B2B1-D05B-D0A1-669A20D97CDE}"/>
                </a:ext>
              </a:extLst>
            </p:cNvPr>
            <p:cNvSpPr/>
            <p:nvPr/>
          </p:nvSpPr>
          <p:spPr>
            <a:xfrm>
              <a:off x="18306287" y="7819381"/>
              <a:ext cx="2592640" cy="1924439"/>
            </a:xfrm>
            <a:prstGeom prst="rect">
              <a:avLst/>
            </a:prstGeom>
            <a:noFill/>
            <a:ln w="38100" cap="flat">
              <a:solidFill>
                <a:srgbClr val="C00000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DE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214424B7-FEA0-BE24-0C47-4C3C076B953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302036" y="10315432"/>
              <a:ext cx="6700217" cy="2678515"/>
            </a:xfrm>
            <a:prstGeom prst="rect">
              <a:avLst/>
            </a:prstGeom>
            <a:ln w="38100">
              <a:solidFill>
                <a:srgbClr val="C00000"/>
              </a:solidFill>
            </a:ln>
          </p:spPr>
        </p:pic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A9402B14-701C-3B9F-FA6C-429B787F8F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302035" y="9743820"/>
              <a:ext cx="2004252" cy="571612"/>
            </a:xfrm>
            <a:prstGeom prst="line">
              <a:avLst/>
            </a:prstGeom>
            <a:noFill/>
            <a:ln w="38100" cap="flat">
              <a:solidFill>
                <a:srgbClr val="C0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757A235F-FA43-4F50-D787-650E699E580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898927" y="9743820"/>
              <a:ext cx="2103325" cy="571612"/>
            </a:xfrm>
            <a:prstGeom prst="line">
              <a:avLst/>
            </a:prstGeom>
            <a:noFill/>
            <a:ln w="38100" cap="flat">
              <a:solidFill>
                <a:srgbClr val="C0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</p:spTree>
    <p:extLst>
      <p:ext uri="{BB962C8B-B14F-4D97-AF65-F5344CB8AC3E}">
        <p14:creationId xmlns:p14="http://schemas.microsoft.com/office/powerpoint/2010/main" val="13459485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lide 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What do we divide?</a:t>
            </a:r>
            <a:endParaRPr dirty="0"/>
          </a:p>
        </p:txBody>
      </p:sp>
      <p:sp>
        <p:nvSpPr>
          <p:cNvPr id="156" name="Slide Subtitl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And what do we conquer?</a:t>
            </a:r>
            <a:endParaRPr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1CA6B9-CDB7-075E-74CA-EF2108913089}"/>
              </a:ext>
            </a:extLst>
          </p:cNvPr>
          <p:cNvSpPr txBox="1"/>
          <p:nvPr/>
        </p:nvSpPr>
        <p:spPr>
          <a:xfrm>
            <a:off x="1206500" y="4084353"/>
            <a:ext cx="2713884" cy="77970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H" sz="4400" b="1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Main idea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10E39D-A075-5E99-75FF-02EEB853C9D8}"/>
              </a:ext>
            </a:extLst>
          </p:cNvPr>
          <p:cNvSpPr txBox="1"/>
          <p:nvPr/>
        </p:nvSpPr>
        <p:spPr>
          <a:xfrm>
            <a:off x="1024559" y="5377814"/>
            <a:ext cx="9246121" cy="77970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742950" marR="0" indent="-74295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</a:pPr>
            <a:r>
              <a:rPr kumimoji="0" lang="en-CH" sz="4400" b="1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Divide graph into subgraphs (2)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F7C67F-2B8F-508A-EB12-F16289E320AC}"/>
              </a:ext>
            </a:extLst>
          </p:cNvPr>
          <p:cNvSpPr txBox="1"/>
          <p:nvPr/>
        </p:nvSpPr>
        <p:spPr>
          <a:xfrm>
            <a:off x="1024559" y="6778785"/>
            <a:ext cx="8308365" cy="77970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R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CH" sz="4400" b="1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2) Solve MaxCut on subgraphs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122CA5C-205C-2A6D-FA8C-F67173C6A0E4}"/>
              </a:ext>
            </a:extLst>
          </p:cNvPr>
          <p:cNvSpPr txBox="1"/>
          <p:nvPr/>
        </p:nvSpPr>
        <p:spPr>
          <a:xfrm>
            <a:off x="1024559" y="8179756"/>
            <a:ext cx="8766824" cy="77970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R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CH" sz="4400" b="1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3) Combine subgraphs as nodes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5437916-511B-6C7E-AA77-E9F4A83F07C5}"/>
              </a:ext>
            </a:extLst>
          </p:cNvPr>
          <p:cNvGrpSpPr/>
          <p:nvPr/>
        </p:nvGrpSpPr>
        <p:grpSpPr>
          <a:xfrm>
            <a:off x="14699857" y="1773226"/>
            <a:ext cx="6799176" cy="5084774"/>
            <a:chOff x="10968118" y="4084353"/>
            <a:chExt cx="12391323" cy="8909594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99B60A52-9253-5522-0BA2-894B0CD826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968118" y="4084353"/>
              <a:ext cx="6700216" cy="6326830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E9CFEEEA-A1E2-C8B1-B3A9-4C1B58D936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455682" y="4084353"/>
              <a:ext cx="5903759" cy="6326829"/>
            </a:xfrm>
            <a:prstGeom prst="rect">
              <a:avLst/>
            </a:prstGeom>
          </p:spPr>
        </p:pic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9040BCE6-6F57-F463-8D69-5C89F100882D}"/>
                </a:ext>
              </a:extLst>
            </p:cNvPr>
            <p:cNvCxnSpPr>
              <a:cxnSpLocks/>
            </p:cNvCxnSpPr>
            <p:nvPr/>
          </p:nvCxnSpPr>
          <p:spPr>
            <a:xfrm>
              <a:off x="16605078" y="7247768"/>
              <a:ext cx="1722474" cy="0"/>
            </a:xfrm>
            <a:prstGeom prst="straightConnector1">
              <a:avLst/>
            </a:prstGeom>
            <a:noFill/>
            <a:ln w="76200" cap="flat">
              <a:solidFill>
                <a:schemeClr val="bg2">
                  <a:lumMod val="50000"/>
                </a:schemeClr>
              </a:solidFill>
              <a:prstDash val="solid"/>
              <a:miter lim="4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E2DE0E7-B2B1-D05B-D0A1-669A20D97CDE}"/>
                </a:ext>
              </a:extLst>
            </p:cNvPr>
            <p:cNvSpPr/>
            <p:nvPr/>
          </p:nvSpPr>
          <p:spPr>
            <a:xfrm>
              <a:off x="18306287" y="7819381"/>
              <a:ext cx="2592640" cy="1924439"/>
            </a:xfrm>
            <a:prstGeom prst="rect">
              <a:avLst/>
            </a:prstGeom>
            <a:noFill/>
            <a:ln w="38100" cap="flat">
              <a:solidFill>
                <a:srgbClr val="C00000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DE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214424B7-FEA0-BE24-0C47-4C3C076B953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302036" y="10315432"/>
              <a:ext cx="6700217" cy="2678515"/>
            </a:xfrm>
            <a:prstGeom prst="rect">
              <a:avLst/>
            </a:prstGeom>
            <a:ln w="38100">
              <a:solidFill>
                <a:srgbClr val="C00000"/>
              </a:solidFill>
            </a:ln>
          </p:spPr>
        </p:pic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A9402B14-701C-3B9F-FA6C-429B787F8F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302035" y="9743820"/>
              <a:ext cx="2004252" cy="571612"/>
            </a:xfrm>
            <a:prstGeom prst="line">
              <a:avLst/>
            </a:prstGeom>
            <a:noFill/>
            <a:ln w="38100" cap="flat">
              <a:solidFill>
                <a:srgbClr val="C0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757A235F-FA43-4F50-D787-650E699E580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898927" y="9743820"/>
              <a:ext cx="2103325" cy="571612"/>
            </a:xfrm>
            <a:prstGeom prst="line">
              <a:avLst/>
            </a:prstGeom>
            <a:noFill/>
            <a:ln w="38100" cap="flat">
              <a:solidFill>
                <a:srgbClr val="C0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EA3CB06-7FBE-6A02-5964-FAEE41E72279}"/>
              </a:ext>
            </a:extLst>
          </p:cNvPr>
          <p:cNvGrpSpPr/>
          <p:nvPr/>
        </p:nvGrpSpPr>
        <p:grpSpPr>
          <a:xfrm>
            <a:off x="13074969" y="8184297"/>
            <a:ext cx="9521453" cy="3758477"/>
            <a:chOff x="13074969" y="8184297"/>
            <a:chExt cx="9521453" cy="3758477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572FC98F-1228-F1EF-E639-ED45771C286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074969" y="8516444"/>
              <a:ext cx="3035300" cy="3136900"/>
            </a:xfrm>
            <a:prstGeom prst="rect">
              <a:avLst/>
            </a:prstGeom>
          </p:spPr>
        </p:pic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65968535-3E60-C9B4-5511-9FE764B5D7D9}"/>
                </a:ext>
              </a:extLst>
            </p:cNvPr>
            <p:cNvCxnSpPr/>
            <p:nvPr/>
          </p:nvCxnSpPr>
          <p:spPr>
            <a:xfrm>
              <a:off x="16539830" y="10063536"/>
              <a:ext cx="1722474" cy="0"/>
            </a:xfrm>
            <a:prstGeom prst="straightConnector1">
              <a:avLst/>
            </a:prstGeom>
            <a:noFill/>
            <a:ln w="101600" cap="flat">
              <a:solidFill>
                <a:schemeClr val="tx1"/>
              </a:solidFill>
              <a:prstDash val="solid"/>
              <a:miter lim="4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AB859521-712B-7E47-477A-0BFE38003A1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8501100" y="8184297"/>
              <a:ext cx="4095322" cy="3758477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D326E391-7C9C-8EC4-BD0C-4F8E8C153A19}"/>
              </a:ext>
            </a:extLst>
          </p:cNvPr>
          <p:cNvSpPr txBox="1"/>
          <p:nvPr/>
        </p:nvSpPr>
        <p:spPr>
          <a:xfrm>
            <a:off x="1087085" y="9473217"/>
            <a:ext cx="8641789" cy="77970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R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CH" sz="4400" b="1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4) Last MaxCut on simple graph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03761C9-9AD0-2A9E-DEAC-15E6D7C6471A}"/>
              </a:ext>
            </a:extLst>
          </p:cNvPr>
          <p:cNvSpPr txBox="1"/>
          <p:nvPr/>
        </p:nvSpPr>
        <p:spPr>
          <a:xfrm>
            <a:off x="1789932" y="11520660"/>
            <a:ext cx="9584355" cy="77970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r>
              <a:rPr lang="en-CH" sz="4400" b="1"/>
              <a:t>⇒ Can </a:t>
            </a:r>
            <a:r>
              <a:rPr lang="en-CH" sz="4400" b="1">
                <a:solidFill>
                  <a:schemeClr val="accent3">
                    <a:lumMod val="60000"/>
                    <a:lumOff val="40000"/>
                  </a:schemeClr>
                </a:solidFill>
              </a:rPr>
              <a:t>halve the size</a:t>
            </a:r>
            <a:r>
              <a:rPr lang="en-CH" sz="4400" b="1"/>
              <a:t> of our graphs!</a:t>
            </a:r>
          </a:p>
        </p:txBody>
      </p:sp>
    </p:spTree>
    <p:extLst>
      <p:ext uri="{BB962C8B-B14F-4D97-AF65-F5344CB8AC3E}">
        <p14:creationId xmlns:p14="http://schemas.microsoft.com/office/powerpoint/2010/main" val="42809550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lide 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Performance of D&amp;C</a:t>
            </a:r>
            <a:endParaRPr dirty="0"/>
          </a:p>
        </p:txBody>
      </p:sp>
      <p:sp>
        <p:nvSpPr>
          <p:cNvPr id="156" name="Slide Subtitl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Is this any good?</a:t>
            </a: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7D5B4A-2312-F1AF-D00A-E1953DCE48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500" y="3631891"/>
            <a:ext cx="13302192" cy="9227302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536EAB2B-4CBC-F7C8-8225-3D0986DF0C81}"/>
              </a:ext>
            </a:extLst>
          </p:cNvPr>
          <p:cNvGrpSpPr/>
          <p:nvPr/>
        </p:nvGrpSpPr>
        <p:grpSpPr>
          <a:xfrm>
            <a:off x="2674252" y="9785019"/>
            <a:ext cx="11834440" cy="2638107"/>
            <a:chOff x="2674252" y="9785019"/>
            <a:chExt cx="11834440" cy="2638107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C4698D4A-F3A2-7AFB-C40B-C469A4BA9118}"/>
                </a:ext>
              </a:extLst>
            </p:cNvPr>
            <p:cNvSpPr/>
            <p:nvPr/>
          </p:nvSpPr>
          <p:spPr>
            <a:xfrm>
              <a:off x="2674252" y="11185453"/>
              <a:ext cx="11834440" cy="1237673"/>
            </a:xfrm>
            <a:prstGeom prst="roundRect">
              <a:avLst/>
            </a:prstGeom>
            <a:noFill/>
            <a:ln w="63500" cap="flat">
              <a:solidFill>
                <a:srgbClr val="1DAF00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CH" sz="3200" b="0" i="0" u="none" strike="noStrike" cap="none" spc="0" normalizeH="0" baseline="0">
                <a:ln>
                  <a:noFill/>
                </a:ln>
                <a:solidFill>
                  <a:srgbClr val="1DAF00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E3974AE-1F07-D9BF-A78B-A59193DFECEB}"/>
                </a:ext>
              </a:extLst>
            </p:cNvPr>
            <p:cNvSpPr txBox="1"/>
            <p:nvPr/>
          </p:nvSpPr>
          <p:spPr>
            <a:xfrm>
              <a:off x="6980125" y="9785019"/>
              <a:ext cx="6912149" cy="121058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2438338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CH" sz="3600" b="1" i="0" u="none" strike="noStrike" cap="none" spc="0" normalizeH="0" baseline="0">
                  <a:ln>
                    <a:noFill/>
                  </a:ln>
                  <a:solidFill>
                    <a:srgbClr val="1DAF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rPr>
                <a:t>Much more qubits are possible</a:t>
              </a:r>
            </a:p>
            <a:p>
              <a:pPr marL="0" marR="0" indent="0" algn="ctr" defTabSz="2438338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CH" sz="3600" b="1">
                  <a:solidFill>
                    <a:srgbClr val="1DAF00"/>
                  </a:solidFill>
                </a:rPr>
                <a:t>(double)</a:t>
              </a:r>
              <a:r>
                <a:rPr kumimoji="0" lang="en-CH" sz="3600" b="1" i="0" u="none" strike="noStrike" cap="none" spc="0" normalizeH="0" baseline="0">
                  <a:ln>
                    <a:noFill/>
                  </a:ln>
                  <a:solidFill>
                    <a:srgbClr val="1DAF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rPr>
                <a:t> 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80D75EA2-C84F-824F-2841-A39D71793AE5}"/>
              </a:ext>
            </a:extLst>
          </p:cNvPr>
          <p:cNvSpPr txBox="1"/>
          <p:nvPr/>
        </p:nvSpPr>
        <p:spPr>
          <a:xfrm>
            <a:off x="15341464" y="7294886"/>
            <a:ext cx="7623882" cy="77970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r>
              <a:rPr lang="en-CH" sz="4400" b="1"/>
              <a:t>=&gt; Still pretty close, metric?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FF7C23-489D-9B01-5DBF-E578AB50D919}"/>
              </a:ext>
            </a:extLst>
          </p:cNvPr>
          <p:cNvSpPr txBox="1"/>
          <p:nvPr/>
        </p:nvSpPr>
        <p:spPr>
          <a:xfrm>
            <a:off x="16264794" y="9785019"/>
            <a:ext cx="6654066" cy="77970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r>
              <a:rPr lang="en-CH" sz="4400" b="1"/>
              <a:t>=&gt;Let’s look at the ratio!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51282D7-C492-3435-75BD-84EAE1052003}"/>
              </a:ext>
            </a:extLst>
          </p:cNvPr>
          <p:cNvGrpSpPr/>
          <p:nvPr/>
        </p:nvGrpSpPr>
        <p:grpSpPr>
          <a:xfrm>
            <a:off x="13908282" y="4989766"/>
            <a:ext cx="9933907" cy="1431349"/>
            <a:chOff x="13908282" y="4989766"/>
            <a:chExt cx="9933907" cy="1431349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FD0E338-FF6F-99B9-06AA-914ABB88FB42}"/>
                </a:ext>
              </a:extLst>
            </p:cNvPr>
            <p:cNvSpPr txBox="1"/>
            <p:nvPr/>
          </p:nvSpPr>
          <p:spPr>
            <a:xfrm>
              <a:off x="15341464" y="5641414"/>
              <a:ext cx="8500725" cy="77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r>
                <a:rPr lang="en-CH" sz="4400" b="1"/>
                <a:t>⇒</a:t>
              </a:r>
              <a:r>
                <a:rPr lang="en-CH" sz="4400" b="1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Lose performance </a:t>
              </a:r>
              <a:r>
                <a:rPr lang="en-CH" sz="4400" b="1"/>
                <a:t>(expected)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FD1971B9-9077-BF4C-A8F3-B96C4D9A5D91}"/>
                </a:ext>
              </a:extLst>
            </p:cNvPr>
            <p:cNvCxnSpPr>
              <a:cxnSpLocks/>
            </p:cNvCxnSpPr>
            <p:nvPr/>
          </p:nvCxnSpPr>
          <p:spPr>
            <a:xfrm>
              <a:off x="13908282" y="4989766"/>
              <a:ext cx="0" cy="1303296"/>
            </a:xfrm>
            <a:prstGeom prst="straightConnector1">
              <a:avLst/>
            </a:prstGeom>
            <a:noFill/>
            <a:ln w="130175" cap="flat">
              <a:solidFill>
                <a:srgbClr val="FFC000"/>
              </a:solidFill>
              <a:prstDash val="solid"/>
              <a:miter lim="400000"/>
              <a:headEnd type="triangle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</p:spTree>
    <p:extLst>
      <p:ext uri="{BB962C8B-B14F-4D97-AF65-F5344CB8AC3E}">
        <p14:creationId xmlns:p14="http://schemas.microsoft.com/office/powerpoint/2010/main" val="9573078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DE5DDBB-8FD4-37CE-8305-AEA59DD9048A}"/>
              </a:ext>
            </a:extLst>
          </p:cNvPr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r>
              <a:rPr lang="en-GB" dirty="0"/>
              <a:t>But then minutes go by…</a:t>
            </a:r>
          </a:p>
          <a:p>
            <a:r>
              <a:rPr lang="en-GB" dirty="0"/>
              <a:t>minutes turn to hours…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189017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lide 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Performance of DAC</a:t>
            </a:r>
            <a:endParaRPr dirty="0"/>
          </a:p>
        </p:txBody>
      </p:sp>
      <p:sp>
        <p:nvSpPr>
          <p:cNvPr id="156" name="Slide Subtitl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Is this any good?</a:t>
            </a: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C2F0CB-915E-2987-1DBC-6E93C549E2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500" y="3875040"/>
            <a:ext cx="13636551" cy="85439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03F48F0-3B4C-8D7F-080B-3B7933A830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6499" y="3875040"/>
            <a:ext cx="13636551" cy="854395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D00D6C7-AE06-E875-1D92-47E002EF6604}"/>
              </a:ext>
            </a:extLst>
          </p:cNvPr>
          <p:cNvSpPr txBox="1"/>
          <p:nvPr/>
        </p:nvSpPr>
        <p:spPr>
          <a:xfrm>
            <a:off x="16613283" y="7587888"/>
            <a:ext cx="5463034" cy="111825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r>
              <a:rPr lang="en-CH" sz="6600" b="1"/>
              <a:t>=&gt; </a:t>
            </a:r>
            <a:r>
              <a:rPr lang="en-GB" sz="6600" b="1">
                <a:solidFill>
                  <a:schemeClr val="accent3">
                    <a:lumMod val="60000"/>
                    <a:lumOff val="40000"/>
                  </a:schemeClr>
                </a:solidFill>
              </a:rPr>
              <a:t>80%</a:t>
            </a:r>
            <a:r>
              <a:rPr lang="en-GB" sz="6600" b="1"/>
              <a:t> ratio</a:t>
            </a:r>
            <a:r>
              <a:rPr lang="en-CH" sz="6600" b="1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8799726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lide 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Performance of DAC</a:t>
            </a:r>
            <a:endParaRPr dirty="0"/>
          </a:p>
        </p:txBody>
      </p:sp>
      <p:sp>
        <p:nvSpPr>
          <p:cNvPr id="156" name="Slide Subtitl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Is this any good?</a:t>
            </a: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C2F0CB-915E-2987-1DBC-6E93C549E2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500" y="3875040"/>
            <a:ext cx="13636551" cy="854395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16AEE1A-5A82-9585-4482-43A06926E4CC}"/>
              </a:ext>
            </a:extLst>
          </p:cNvPr>
          <p:cNvSpPr txBox="1"/>
          <p:nvPr/>
        </p:nvSpPr>
        <p:spPr>
          <a:xfrm>
            <a:off x="15863903" y="6107517"/>
            <a:ext cx="7672912" cy="416524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en-CH" sz="6600" b="1"/>
              <a:t>=&gt; </a:t>
            </a:r>
            <a:r>
              <a:rPr lang="en-GB" sz="6600" b="1">
                <a:solidFill>
                  <a:schemeClr val="accent3">
                    <a:lumMod val="60000"/>
                    <a:lumOff val="40000"/>
                  </a:schemeClr>
                </a:solidFill>
              </a:rPr>
              <a:t>80%</a:t>
            </a:r>
            <a:r>
              <a:rPr lang="en-GB" sz="6600" b="1"/>
              <a:t> ratio for not naively simulable graph sizes</a:t>
            </a:r>
            <a:r>
              <a:rPr lang="en-CH" sz="6600" b="1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5021742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25F74-76C0-13E7-F8E2-A4BAC4205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BACKUP Slides</a:t>
            </a:r>
          </a:p>
        </p:txBody>
      </p:sp>
    </p:spTree>
    <p:extLst>
      <p:ext uri="{BB962C8B-B14F-4D97-AF65-F5344CB8AC3E}">
        <p14:creationId xmlns:p14="http://schemas.microsoft.com/office/powerpoint/2010/main" val="10700334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20C70-3104-ACE3-0725-88595BB3C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Comparison of different partitions of graphs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CAB247-E06A-730D-E558-EE961A03919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37D4AE-B26B-16C1-7973-4750B8964E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pic>
        <p:nvPicPr>
          <p:cNvPr id="6" name="Picture 5" descr="A graph showing the number of qubits&#10;&#10;Description automatically generated">
            <a:extLst>
              <a:ext uri="{FF2B5EF4-FFF2-40B4-BE49-F238E27FC236}">
                <a16:creationId xmlns:a16="http://schemas.microsoft.com/office/drawing/2014/main" id="{D02B990A-16A6-499E-9066-9CAD62DCF6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500" y="3921976"/>
            <a:ext cx="14360602" cy="899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1451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0DA8C16-F0DC-65A6-D503-0CE7B6719B15}"/>
              </a:ext>
            </a:extLst>
          </p:cNvPr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r>
              <a:rPr lang="en-DE" dirty="0"/>
              <a:t>What happened?</a:t>
            </a:r>
          </a:p>
        </p:txBody>
      </p:sp>
    </p:spTree>
    <p:extLst>
      <p:ext uri="{BB962C8B-B14F-4D97-AF65-F5344CB8AC3E}">
        <p14:creationId xmlns:p14="http://schemas.microsoft.com/office/powerpoint/2010/main" val="1948616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561D652-E129-12BC-A762-B50591E92D3D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1206500" y="4920843"/>
            <a:ext cx="10985500" cy="3874314"/>
          </a:xfrm>
        </p:spPr>
        <p:txBody>
          <a:bodyPr>
            <a:normAutofit fontScale="85000" lnSpcReduction="10000"/>
          </a:bodyPr>
          <a:lstStyle/>
          <a:p>
            <a:r>
              <a:rPr lang="en-DE" dirty="0"/>
              <a:t>The delivery drivers all drove to the same city district!</a:t>
            </a:r>
          </a:p>
        </p:txBody>
      </p:sp>
      <p:pic>
        <p:nvPicPr>
          <p:cNvPr id="4" name="Picture 3" descr="A group of people riding scooters&#10;&#10;Description automatically generated">
            <a:extLst>
              <a:ext uri="{FF2B5EF4-FFF2-40B4-BE49-F238E27FC236}">
                <a16:creationId xmlns:a16="http://schemas.microsoft.com/office/drawing/2014/main" id="{2BE8C9A4-5C60-3BCA-FC87-8BD86F6B5C6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59" r="27789"/>
          <a:stretch/>
        </p:blipFill>
        <p:spPr>
          <a:xfrm>
            <a:off x="13398500" y="0"/>
            <a:ext cx="10985500" cy="13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297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lide 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The Vehicle Routing Problem (VRP)</a:t>
            </a:r>
            <a:endParaRPr dirty="0"/>
          </a:p>
        </p:txBody>
      </p:sp>
      <p:sp>
        <p:nvSpPr>
          <p:cNvPr id="156" name="Slide Subtitl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So that the pizza arrives on time…</a:t>
            </a:r>
            <a:endParaRPr dirty="0"/>
          </a:p>
        </p:txBody>
      </p:sp>
      <p:pic>
        <p:nvPicPr>
          <p:cNvPr id="5" name="Picture 4" descr="A diagram of a warehouse&#10;&#10;Description automatically generated">
            <a:extLst>
              <a:ext uri="{FF2B5EF4-FFF2-40B4-BE49-F238E27FC236}">
                <a16:creationId xmlns:a16="http://schemas.microsoft.com/office/drawing/2014/main" id="{ECA4E81E-57B9-FB27-AEF0-C441CB569F4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882" r="9471"/>
          <a:stretch/>
        </p:blipFill>
        <p:spPr>
          <a:xfrm>
            <a:off x="1206500" y="3679125"/>
            <a:ext cx="14375219" cy="779091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C23566C-16B5-F04B-C408-37ECC1E78866}"/>
              </a:ext>
            </a:extLst>
          </p:cNvPr>
          <p:cNvSpPr/>
          <p:nvPr/>
        </p:nvSpPr>
        <p:spPr>
          <a:xfrm>
            <a:off x="9928600" y="3881253"/>
            <a:ext cx="5653119" cy="3773736"/>
          </a:xfrm>
          <a:prstGeom prst="rect">
            <a:avLst/>
          </a:prstGeom>
          <a:solidFill>
            <a:srgbClr val="050D3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DE" sz="3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9417107-ED88-D96F-7961-F02B324A8B44}"/>
              </a:ext>
            </a:extLst>
          </p:cNvPr>
          <p:cNvSpPr/>
          <p:nvPr/>
        </p:nvSpPr>
        <p:spPr>
          <a:xfrm>
            <a:off x="5899621" y="8154752"/>
            <a:ext cx="5875642" cy="3326161"/>
          </a:xfrm>
          <a:prstGeom prst="rect">
            <a:avLst/>
          </a:prstGeom>
          <a:solidFill>
            <a:srgbClr val="050D3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DE" sz="3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8" name="Triangle 7">
            <a:extLst>
              <a:ext uri="{FF2B5EF4-FFF2-40B4-BE49-F238E27FC236}">
                <a16:creationId xmlns:a16="http://schemas.microsoft.com/office/drawing/2014/main" id="{910E9541-AA04-D502-8064-5A3CD03E9A87}"/>
              </a:ext>
            </a:extLst>
          </p:cNvPr>
          <p:cNvSpPr/>
          <p:nvPr/>
        </p:nvSpPr>
        <p:spPr>
          <a:xfrm>
            <a:off x="5899621" y="7350062"/>
            <a:ext cx="3611652" cy="886520"/>
          </a:xfrm>
          <a:prstGeom prst="triangle">
            <a:avLst/>
          </a:prstGeom>
          <a:solidFill>
            <a:srgbClr val="050D3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DE" sz="3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9" name="Triangle 8">
            <a:extLst>
              <a:ext uri="{FF2B5EF4-FFF2-40B4-BE49-F238E27FC236}">
                <a16:creationId xmlns:a16="http://schemas.microsoft.com/office/drawing/2014/main" id="{33CDEAEF-024E-97E2-98F8-0EFB314C2215}"/>
              </a:ext>
            </a:extLst>
          </p:cNvPr>
          <p:cNvSpPr/>
          <p:nvPr/>
        </p:nvSpPr>
        <p:spPr>
          <a:xfrm>
            <a:off x="8261084" y="7123814"/>
            <a:ext cx="3896951" cy="1112768"/>
          </a:xfrm>
          <a:prstGeom prst="triangle">
            <a:avLst/>
          </a:prstGeom>
          <a:solidFill>
            <a:srgbClr val="050D3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DE" sz="3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95C107-8F1A-0085-D925-4D5A1C41F81C}"/>
              </a:ext>
            </a:extLst>
          </p:cNvPr>
          <p:cNvSpPr txBox="1"/>
          <p:nvPr/>
        </p:nvSpPr>
        <p:spPr>
          <a:xfrm>
            <a:off x="1206500" y="11480913"/>
            <a:ext cx="14375219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DE" sz="48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Example of the TSP &amp;</a:t>
            </a:r>
            <a:r>
              <a:rPr kumimoji="0" lang="en-DE" sz="4800" b="0" i="0" u="none" strike="noStrike" cap="none" spc="0" normalizeH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 </a:t>
            </a:r>
            <a:r>
              <a:rPr kumimoji="0" lang="en-DE" sz="48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VRP</a:t>
            </a:r>
          </a:p>
        </p:txBody>
      </p:sp>
      <p:pic>
        <p:nvPicPr>
          <p:cNvPr id="12" name="Picture 11" descr="A red and blue dominoes&#10;&#10;Description automatically generated">
            <a:extLst>
              <a:ext uri="{FF2B5EF4-FFF2-40B4-BE49-F238E27FC236}">
                <a16:creationId xmlns:a16="http://schemas.microsoft.com/office/drawing/2014/main" id="{F51BBFBA-F73A-FA88-0278-C9425FCD55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9320" y="6282558"/>
            <a:ext cx="536244" cy="536244"/>
          </a:xfrm>
          <a:prstGeom prst="rect">
            <a:avLst/>
          </a:prstGeom>
        </p:spPr>
      </p:pic>
      <p:sp>
        <p:nvSpPr>
          <p:cNvPr id="13" name="Slide bullet text">
            <a:extLst>
              <a:ext uri="{FF2B5EF4-FFF2-40B4-BE49-F238E27FC236}">
                <a16:creationId xmlns:a16="http://schemas.microsoft.com/office/drawing/2014/main" id="{B43DDFDF-487D-1BC2-B333-D967DA6A9CC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5581718" y="3965605"/>
            <a:ext cx="8722101" cy="879789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TSP: optimal route to visit all customers</a:t>
            </a:r>
          </a:p>
          <a:p>
            <a:r>
              <a:rPr lang="en-US" dirty="0"/>
              <a:t>VRP: optimal set of routes to visit all customers with fleet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76889BE-BBDF-AA3A-3DC4-EE75392E7907}"/>
              </a:ext>
            </a:extLst>
          </p:cNvPr>
          <p:cNvSpPr/>
          <p:nvPr/>
        </p:nvSpPr>
        <p:spPr>
          <a:xfrm>
            <a:off x="1311079" y="3847984"/>
            <a:ext cx="6126969" cy="3773736"/>
          </a:xfrm>
          <a:prstGeom prst="rect">
            <a:avLst/>
          </a:prstGeom>
          <a:solidFill>
            <a:srgbClr val="050D3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DE" sz="3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6D285B3-A2F4-356B-8FD6-FBBB8010D7B2}"/>
              </a:ext>
            </a:extLst>
          </p:cNvPr>
          <p:cNvSpPr/>
          <p:nvPr/>
        </p:nvSpPr>
        <p:spPr>
          <a:xfrm>
            <a:off x="6197858" y="4070844"/>
            <a:ext cx="3611652" cy="1596852"/>
          </a:xfrm>
          <a:prstGeom prst="rect">
            <a:avLst/>
          </a:prstGeom>
          <a:solidFill>
            <a:srgbClr val="050D3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DE" sz="3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6" name="Triangle 15">
            <a:extLst>
              <a:ext uri="{FF2B5EF4-FFF2-40B4-BE49-F238E27FC236}">
                <a16:creationId xmlns:a16="http://schemas.microsoft.com/office/drawing/2014/main" id="{FB5EA8D9-CE4D-B817-B48C-E5E89B40482C}"/>
              </a:ext>
            </a:extLst>
          </p:cNvPr>
          <p:cNvSpPr/>
          <p:nvPr/>
        </p:nvSpPr>
        <p:spPr>
          <a:xfrm rot="5400000">
            <a:off x="6994789" y="6543380"/>
            <a:ext cx="886520" cy="886520"/>
          </a:xfrm>
          <a:prstGeom prst="triangle">
            <a:avLst/>
          </a:prstGeom>
          <a:solidFill>
            <a:srgbClr val="050D3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DE" sz="3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7" name="Triangle 16">
            <a:extLst>
              <a:ext uri="{FF2B5EF4-FFF2-40B4-BE49-F238E27FC236}">
                <a16:creationId xmlns:a16="http://schemas.microsoft.com/office/drawing/2014/main" id="{036C8C11-1014-B1EE-5A7B-7E7DDC627FBD}"/>
              </a:ext>
            </a:extLst>
          </p:cNvPr>
          <p:cNvSpPr/>
          <p:nvPr/>
        </p:nvSpPr>
        <p:spPr>
          <a:xfrm rot="5400000">
            <a:off x="7671009" y="5742970"/>
            <a:ext cx="1037069" cy="886520"/>
          </a:xfrm>
          <a:prstGeom prst="triangle">
            <a:avLst/>
          </a:prstGeom>
          <a:solidFill>
            <a:srgbClr val="050D3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DE" sz="3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459DB71-EDE6-F91C-53C5-DD67E52D3F9F}"/>
              </a:ext>
            </a:extLst>
          </p:cNvPr>
          <p:cNvSpPr/>
          <p:nvPr/>
        </p:nvSpPr>
        <p:spPr>
          <a:xfrm>
            <a:off x="7374563" y="5628224"/>
            <a:ext cx="1194757" cy="571450"/>
          </a:xfrm>
          <a:prstGeom prst="rect">
            <a:avLst/>
          </a:prstGeom>
          <a:solidFill>
            <a:srgbClr val="050D3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DE" sz="3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7068B85-DEB8-5872-F370-E5C2A08A64F3}"/>
              </a:ext>
            </a:extLst>
          </p:cNvPr>
          <p:cNvSpPr/>
          <p:nvPr/>
        </p:nvSpPr>
        <p:spPr>
          <a:xfrm rot="5400000">
            <a:off x="6975863" y="6149914"/>
            <a:ext cx="1194757" cy="571450"/>
          </a:xfrm>
          <a:prstGeom prst="rect">
            <a:avLst/>
          </a:prstGeom>
          <a:solidFill>
            <a:srgbClr val="050D3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DE" sz="3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1309153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lide 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The Vehicle Routing Problem (VRP)</a:t>
            </a:r>
            <a:endParaRPr dirty="0"/>
          </a:p>
        </p:txBody>
      </p:sp>
      <p:sp>
        <p:nvSpPr>
          <p:cNvPr id="156" name="Slide Subtitl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Where else can we use it?</a:t>
            </a:r>
            <a:endParaRPr dirty="0"/>
          </a:p>
        </p:txBody>
      </p:sp>
      <p:pic>
        <p:nvPicPr>
          <p:cNvPr id="3" name="Picture 2" descr="A black van on the street&#10;&#10;Description automatically generated">
            <a:extLst>
              <a:ext uri="{FF2B5EF4-FFF2-40B4-BE49-F238E27FC236}">
                <a16:creationId xmlns:a16="http://schemas.microsoft.com/office/drawing/2014/main" id="{C2520854-ACED-81DD-8018-6783EA5EA0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500" y="4039693"/>
            <a:ext cx="9676307" cy="4838154"/>
          </a:xfrm>
          <a:prstGeom prst="rect">
            <a:avLst/>
          </a:prstGeom>
        </p:spPr>
      </p:pic>
      <p:pic>
        <p:nvPicPr>
          <p:cNvPr id="4" name="Picture 3" descr="A yellow bus on a street with a bicycle and people on bikes&#10;&#10;Description automatically generated">
            <a:extLst>
              <a:ext uri="{FF2B5EF4-FFF2-40B4-BE49-F238E27FC236}">
                <a16:creationId xmlns:a16="http://schemas.microsoft.com/office/drawing/2014/main" id="{33C15AD5-94DC-22E2-4956-63BD23016F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500" y="8877847"/>
            <a:ext cx="9676307" cy="4838154"/>
          </a:xfrm>
          <a:prstGeom prst="rect">
            <a:avLst/>
          </a:prstGeom>
        </p:spPr>
      </p:pic>
      <p:sp>
        <p:nvSpPr>
          <p:cNvPr id="10" name="Slide bullet text">
            <a:extLst>
              <a:ext uri="{FF2B5EF4-FFF2-40B4-BE49-F238E27FC236}">
                <a16:creationId xmlns:a16="http://schemas.microsoft.com/office/drawing/2014/main" id="{3D56789D-6C13-A701-49EE-C2B143D0792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2192000" y="3965605"/>
            <a:ext cx="10985500" cy="879789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Delivery services</a:t>
            </a:r>
          </a:p>
          <a:p>
            <a:r>
              <a:rPr lang="en-US" dirty="0"/>
              <a:t>Public transport</a:t>
            </a:r>
          </a:p>
          <a:p>
            <a:r>
              <a:rPr lang="en-US" dirty="0"/>
              <a:t>Waste collection</a:t>
            </a:r>
          </a:p>
          <a:p>
            <a:r>
              <a:rPr lang="en-US" dirty="0"/>
              <a:t>Emergency services</a:t>
            </a:r>
          </a:p>
          <a:p>
            <a:r>
              <a:rPr lang="en-US" dirty="0"/>
              <a:t>Agriculture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07619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lide 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Can we translate this?</a:t>
            </a:r>
            <a:endParaRPr dirty="0"/>
          </a:p>
        </p:txBody>
      </p:sp>
      <p:sp>
        <p:nvSpPr>
          <p:cNvPr id="156" name="Slide Subtitl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And why is the math so hard?!</a:t>
            </a:r>
            <a:endParaRPr dirty="0"/>
          </a:p>
        </p:txBody>
      </p:sp>
      <p:pic>
        <p:nvPicPr>
          <p:cNvPr id="4" name="Picture 3" descr="A diagram of a star&#10;&#10;Description automatically generated">
            <a:extLst>
              <a:ext uri="{FF2B5EF4-FFF2-40B4-BE49-F238E27FC236}">
                <a16:creationId xmlns:a16="http://schemas.microsoft.com/office/drawing/2014/main" id="{C55935BB-1769-7CCF-6286-9F9964048D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500" y="3832803"/>
            <a:ext cx="9274112" cy="53276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F654007-42F1-F518-6690-27E224A5D5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9099" y="9434781"/>
            <a:ext cx="3431513" cy="389404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83B395E-95F0-C0E6-E7D1-8B25BAE0C58B}"/>
              </a:ext>
            </a:extLst>
          </p:cNvPr>
          <p:cNvSpPr txBox="1"/>
          <p:nvPr/>
        </p:nvSpPr>
        <p:spPr>
          <a:xfrm>
            <a:off x="1206500" y="9434781"/>
            <a:ext cx="5803900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DE" sz="48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The math gets really difficult…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A27B9C8-B8EE-EAF0-4211-598AA7AB846A}"/>
              </a:ext>
            </a:extLst>
          </p:cNvPr>
          <p:cNvGrpSpPr/>
          <p:nvPr/>
        </p:nvGrpSpPr>
        <p:grpSpPr>
          <a:xfrm>
            <a:off x="12191999" y="4531447"/>
            <a:ext cx="11894130" cy="5758678"/>
            <a:chOff x="12191999" y="4531447"/>
            <a:chExt cx="11894130" cy="5758678"/>
          </a:xfrm>
        </p:grpSpPr>
        <p:sp>
          <p:nvSpPr>
            <p:cNvPr id="12" name="Bent Arrow 11">
              <a:extLst>
                <a:ext uri="{FF2B5EF4-FFF2-40B4-BE49-F238E27FC236}">
                  <a16:creationId xmlns:a16="http://schemas.microsoft.com/office/drawing/2014/main" id="{528F0241-D953-C07F-8727-A954FFE6941E}"/>
                </a:ext>
              </a:extLst>
            </p:cNvPr>
            <p:cNvSpPr/>
            <p:nvPr/>
          </p:nvSpPr>
          <p:spPr>
            <a:xfrm rot="5400000">
              <a:off x="13790132" y="2933314"/>
              <a:ext cx="3930394" cy="7126659"/>
            </a:xfrm>
            <a:prstGeom prst="bentArrow">
              <a:avLst>
                <a:gd name="adj1" fmla="val 14787"/>
                <a:gd name="adj2" fmla="val 25000"/>
                <a:gd name="adj3" fmla="val 25000"/>
                <a:gd name="adj4" fmla="val 43750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DE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1FE45E4-A6D4-85F0-5CEB-25D662D025AF}"/>
                </a:ext>
              </a:extLst>
            </p:cNvPr>
            <p:cNvSpPr txBox="1"/>
            <p:nvPr/>
          </p:nvSpPr>
          <p:spPr>
            <a:xfrm>
              <a:off x="17373602" y="8593525"/>
              <a:ext cx="2161309" cy="8412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l" defTabSz="2438338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DE" sz="48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rPr>
                <a:t>QUBO</a:t>
              </a:r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471A7755-F5FE-9300-2FD0-CF9B746B2B7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69396" y="9448870"/>
              <a:ext cx="11216733" cy="84125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30577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lide 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Can we translate this?</a:t>
            </a:r>
            <a:endParaRPr dirty="0"/>
          </a:p>
        </p:txBody>
      </p:sp>
      <p:sp>
        <p:nvSpPr>
          <p:cNvPr id="156" name="Slide Subtitl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And QUBO is really nice!</a:t>
            </a:r>
            <a:endParaRPr dirty="0"/>
          </a:p>
        </p:txBody>
      </p:sp>
      <p:pic>
        <p:nvPicPr>
          <p:cNvPr id="3" name="Picture 2" descr="A black and white symbol&#10;&#10;Description automatically generated">
            <a:extLst>
              <a:ext uri="{FF2B5EF4-FFF2-40B4-BE49-F238E27FC236}">
                <a16:creationId xmlns:a16="http://schemas.microsoft.com/office/drawing/2014/main" id="{F0DABDA3-0F08-5D8D-33AC-C1AE411EDC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7811579"/>
            <a:ext cx="7772400" cy="111404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84DE3AB-30C3-8AFB-CB49-78571BC20423}"/>
              </a:ext>
            </a:extLst>
          </p:cNvPr>
          <p:cNvSpPr txBox="1"/>
          <p:nvPr/>
        </p:nvSpPr>
        <p:spPr>
          <a:xfrm>
            <a:off x="2327564" y="8925623"/>
            <a:ext cx="5486400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DE" sz="48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Ising Hamiltonian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45F739F-A16F-31CF-7C94-CD74703DA8FD}"/>
              </a:ext>
            </a:extLst>
          </p:cNvPr>
          <p:cNvSpPr txBox="1"/>
          <p:nvPr/>
        </p:nvSpPr>
        <p:spPr>
          <a:xfrm>
            <a:off x="4059382" y="14787248"/>
            <a:ext cx="9144000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DE" sz="48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Key idea: Map each node in a graph to a qubit!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EF11CF17-D9D2-E79F-6719-D08D516D86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3633" y="3738113"/>
            <a:ext cx="11216733" cy="841255"/>
          </a:xfrm>
          <a:prstGeom prst="rect">
            <a:avLst/>
          </a:prstGeom>
        </p:spPr>
      </p:pic>
      <p:sp>
        <p:nvSpPr>
          <p:cNvPr id="25" name="Down Arrow 24">
            <a:extLst>
              <a:ext uri="{FF2B5EF4-FFF2-40B4-BE49-F238E27FC236}">
                <a16:creationId xmlns:a16="http://schemas.microsoft.com/office/drawing/2014/main" id="{8D786EC7-3EBB-6504-E4AF-F8CC78EAAD52}"/>
              </a:ext>
            </a:extLst>
          </p:cNvPr>
          <p:cNvSpPr/>
          <p:nvPr/>
        </p:nvSpPr>
        <p:spPr>
          <a:xfrm rot="2410836">
            <a:off x="7638672" y="4425775"/>
            <a:ext cx="831273" cy="3574473"/>
          </a:xfrm>
          <a:prstGeom prst="downArrow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DE" sz="3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6" name="Down Arrow 25">
            <a:extLst>
              <a:ext uri="{FF2B5EF4-FFF2-40B4-BE49-F238E27FC236}">
                <a16:creationId xmlns:a16="http://schemas.microsoft.com/office/drawing/2014/main" id="{FC078674-2AFA-55A6-3F22-0056CEB386E5}"/>
              </a:ext>
            </a:extLst>
          </p:cNvPr>
          <p:cNvSpPr/>
          <p:nvPr/>
        </p:nvSpPr>
        <p:spPr>
          <a:xfrm rot="19351120">
            <a:off x="16043548" y="4463312"/>
            <a:ext cx="831273" cy="3574473"/>
          </a:xfrm>
          <a:prstGeom prst="downArrow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DE" sz="3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pic>
        <p:nvPicPr>
          <p:cNvPr id="27" name="Picture 26" descr="A diagram of a network&#10;&#10;Description automatically generated">
            <a:extLst>
              <a:ext uri="{FF2B5EF4-FFF2-40B4-BE49-F238E27FC236}">
                <a16:creationId xmlns:a16="http://schemas.microsoft.com/office/drawing/2014/main" id="{418AEA29-6B0E-92AB-78D8-9B1130AA0C20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7745" y="7842921"/>
            <a:ext cx="6158843" cy="392475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8F90E714-522B-BA58-7217-F69F4960BF0F}"/>
              </a:ext>
            </a:extLst>
          </p:cNvPr>
          <p:cNvSpPr txBox="1"/>
          <p:nvPr/>
        </p:nvSpPr>
        <p:spPr>
          <a:xfrm>
            <a:off x="20446588" y="7811579"/>
            <a:ext cx="3937412" cy="23185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DE" sz="4800" dirty="0"/>
              <a:t>Represent as MaxCut problem</a:t>
            </a:r>
            <a:endParaRPr kumimoji="0" lang="en-DE" sz="48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sp>
        <p:nvSpPr>
          <p:cNvPr id="29" name="Down Arrow 28">
            <a:extLst>
              <a:ext uri="{FF2B5EF4-FFF2-40B4-BE49-F238E27FC236}">
                <a16:creationId xmlns:a16="http://schemas.microsoft.com/office/drawing/2014/main" id="{A6F291EB-582E-46D2-A35D-D36B71739893}"/>
              </a:ext>
            </a:extLst>
          </p:cNvPr>
          <p:cNvSpPr/>
          <p:nvPr/>
        </p:nvSpPr>
        <p:spPr>
          <a:xfrm>
            <a:off x="4655127" y="9766880"/>
            <a:ext cx="886691" cy="1969452"/>
          </a:xfrm>
          <a:prstGeom prst="downArrow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DE" sz="3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D792CCE-DFAD-4279-C42A-4E6F9F80E55C}"/>
              </a:ext>
            </a:extLst>
          </p:cNvPr>
          <p:cNvSpPr txBox="1"/>
          <p:nvPr/>
        </p:nvSpPr>
        <p:spPr>
          <a:xfrm>
            <a:off x="187614" y="11767673"/>
            <a:ext cx="9766300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DE" sz="48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Use QAOA to find ground state</a:t>
            </a:r>
          </a:p>
        </p:txBody>
      </p:sp>
    </p:spTree>
    <p:extLst>
      <p:ext uri="{BB962C8B-B14F-4D97-AF65-F5344CB8AC3E}">
        <p14:creationId xmlns:p14="http://schemas.microsoft.com/office/powerpoint/2010/main" val="335575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theme/theme1.xml><?xml version="1.0" encoding="utf-8"?>
<a:theme xmlns:a="http://schemas.openxmlformats.org/drawingml/2006/main" name="32_DynamicDark">
  <a:themeElements>
    <a:clrScheme name="32_DynamicDark">
      <a:dk1>
        <a:srgbClr val="BE00FF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32_DynamicDark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32_DynamicDar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32_DynamicDark">
  <a:themeElements>
    <a:clrScheme name="32_DynamicDar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32_DynamicDark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32_DynamicDar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379</TotalTime>
  <Words>643</Words>
  <Application>Microsoft Macintosh PowerPoint</Application>
  <PresentationFormat>Custom</PresentationFormat>
  <Paragraphs>134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8" baseType="lpstr">
      <vt:lpstr>Arial</vt:lpstr>
      <vt:lpstr>Cambria Math</vt:lpstr>
      <vt:lpstr>Helvetica Neue</vt:lpstr>
      <vt:lpstr>Helvetica Neue Medium</vt:lpstr>
      <vt:lpstr>32_DynamicDark</vt:lpstr>
      <vt:lpstr>Hardware-accelerated QAOA for graph cutting</vt:lpstr>
      <vt:lpstr>PowerPoint Presentation</vt:lpstr>
      <vt:lpstr>PowerPoint Presentation</vt:lpstr>
      <vt:lpstr>PowerPoint Presentation</vt:lpstr>
      <vt:lpstr>PowerPoint Presentation</vt:lpstr>
      <vt:lpstr>The Vehicle Routing Problem (VRP)</vt:lpstr>
      <vt:lpstr>The Vehicle Routing Problem (VRP)</vt:lpstr>
      <vt:lpstr>Can we translate this?</vt:lpstr>
      <vt:lpstr>Can we translate this?</vt:lpstr>
      <vt:lpstr>What is QAOA?</vt:lpstr>
      <vt:lpstr>What to analyze with QAOA?</vt:lpstr>
      <vt:lpstr>But what is a 3-regular graph?</vt:lpstr>
      <vt:lpstr>Can we cut a graph?</vt:lpstr>
      <vt:lpstr>Results</vt:lpstr>
      <vt:lpstr>QAOA for MaxCut</vt:lpstr>
      <vt:lpstr>QAOA for MaxCut</vt:lpstr>
      <vt:lpstr>QAOA for MaxCut</vt:lpstr>
      <vt:lpstr>QAOA for MaxCut</vt:lpstr>
      <vt:lpstr>QAOA for MaxCut</vt:lpstr>
      <vt:lpstr>Is QAOA any good?</vt:lpstr>
      <vt:lpstr>Is QAOA any good?</vt:lpstr>
      <vt:lpstr>How long does it take?</vt:lpstr>
      <vt:lpstr>How long does it take?</vt:lpstr>
      <vt:lpstr>How long does it take?</vt:lpstr>
      <vt:lpstr>How long does it take?</vt:lpstr>
      <vt:lpstr>PowerPoint Presentation</vt:lpstr>
      <vt:lpstr>What do we divide?</vt:lpstr>
      <vt:lpstr>What do we divide?</vt:lpstr>
      <vt:lpstr>Performance of D&amp;C</vt:lpstr>
      <vt:lpstr>Performance of DAC</vt:lpstr>
      <vt:lpstr>Performance of DAC</vt:lpstr>
      <vt:lpstr>BACKUP Slides</vt:lpstr>
      <vt:lpstr>Comparison of different partitions of graphs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Hardware-accelerated QAOA for the future of </dc:title>
  <cp:lastModifiedBy>Hanisch  Maurice</cp:lastModifiedBy>
  <cp:revision>84</cp:revision>
  <dcterms:modified xsi:type="dcterms:W3CDTF">2024-05-05T13:21:27Z</dcterms:modified>
</cp:coreProperties>
</file>